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3"/>
  </p:sldMasterIdLst>
  <p:notesMasterIdLst>
    <p:notesMasterId r:id="rId18"/>
  </p:notesMasterIdLst>
  <p:handoutMasterIdLst>
    <p:handoutMasterId r:id="rId19"/>
  </p:handoutMasterIdLst>
  <p:sldIdLst>
    <p:sldId id="262" r:id="rId4"/>
    <p:sldId id="257" r:id="rId5"/>
    <p:sldId id="258" r:id="rId6"/>
    <p:sldId id="283" r:id="rId7"/>
    <p:sldId id="265" r:id="rId8"/>
    <p:sldId id="298" r:id="rId9"/>
    <p:sldId id="300" r:id="rId10"/>
    <p:sldId id="266" r:id="rId11"/>
    <p:sldId id="260" r:id="rId12"/>
    <p:sldId id="270" r:id="rId13"/>
    <p:sldId id="271" r:id="rId14"/>
    <p:sldId id="302" r:id="rId15"/>
    <p:sldId id="301" r:id="rId16"/>
    <p:sldId id="256" r:id="rId17"/>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93692"/>
  </p:normalViewPr>
  <p:slideViewPr>
    <p:cSldViewPr snapToGrid="0" snapToObjects="1">
      <p:cViewPr>
        <p:scale>
          <a:sx n="75" d="100"/>
          <a:sy n="75" d="100"/>
        </p:scale>
        <p:origin x="906" y="180"/>
      </p:cViewPr>
      <p:guideLst/>
    </p:cSldViewPr>
  </p:slideViewPr>
  <p:notesTextViewPr>
    <p:cViewPr>
      <p:scale>
        <a:sx n="1" d="1"/>
        <a:sy n="1" d="1"/>
      </p:scale>
      <p:origin x="0" y="0"/>
    </p:cViewPr>
  </p:notesTextViewPr>
  <p:sorterViewPr>
    <p:cViewPr>
      <p:scale>
        <a:sx n="100" d="100"/>
        <a:sy n="100" d="100"/>
      </p:scale>
      <p:origin x="0" y="-6042"/>
    </p:cViewPr>
  </p:sorterViewPr>
  <p:notesViewPr>
    <p:cSldViewPr snapToGrid="0" snapToObjects="1">
      <p:cViewPr varScale="1">
        <p:scale>
          <a:sx n="65" d="100"/>
          <a:sy n="65"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9D61FF-F7A5-4830-A008-8416494A6C07}"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575CF5-43B0-40C7-BED1-D18A28E108D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6076950"/>
            <a:ext cx="12192000" cy="781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 name="Rectangle 3"/>
          <p:cNvSpPr/>
          <p:nvPr userDrawn="1"/>
        </p:nvSpPr>
        <p:spPr>
          <a:xfrm>
            <a:off x="914400" y="5981922"/>
            <a:ext cx="2438400" cy="198663"/>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5" name="Rectangle 4"/>
          <p:cNvSpPr/>
          <p:nvPr userDrawn="1"/>
        </p:nvSpPr>
        <p:spPr>
          <a:xfrm rot="10800000" flipV="1">
            <a:off x="-2" y="11974"/>
            <a:ext cx="12192001" cy="140425"/>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10" hasCustomPrompt="1"/>
          </p:nvPr>
        </p:nvSpPr>
        <p:spPr>
          <a:xfrm>
            <a:off x="914400" y="1649390"/>
            <a:ext cx="7808006" cy="1089529"/>
          </a:xfrm>
          <a:prstGeom prst="rect">
            <a:avLst/>
          </a:prstGeom>
        </p:spPr>
        <p:txBody>
          <a:bodyPr wrap="square">
            <a:spAutoFit/>
          </a:bodyPr>
          <a:lstStyle>
            <a:lvl1pPr marL="0" indent="0">
              <a:buNone/>
              <a:defRPr sz="7200" b="1">
                <a:solidFill>
                  <a:schemeClr val="bg1"/>
                </a:solidFill>
              </a:defRPr>
            </a:lvl1pPr>
          </a:lstStyle>
          <a:p>
            <a:pPr lvl="0"/>
            <a:r>
              <a:rPr lang="en-US" dirty="0"/>
              <a:t>BUSINESS REPORT</a:t>
            </a:r>
            <a:endParaRPr lang="en-US" dirty="0"/>
          </a:p>
        </p:txBody>
      </p:sp>
      <p:sp>
        <p:nvSpPr>
          <p:cNvPr id="9" name="Text Placeholder 7"/>
          <p:cNvSpPr>
            <a:spLocks noGrp="1"/>
          </p:cNvSpPr>
          <p:nvPr>
            <p:ph type="body" sz="quarter" idx="11" hasCustomPrompt="1"/>
          </p:nvPr>
        </p:nvSpPr>
        <p:spPr>
          <a:xfrm>
            <a:off x="914400" y="3755983"/>
            <a:ext cx="6125029" cy="535531"/>
          </a:xfrm>
          <a:prstGeom prst="rect">
            <a:avLst/>
          </a:prstGeom>
        </p:spPr>
        <p:txBody>
          <a:bodyPr wrap="square">
            <a:spAutoFit/>
          </a:bodyPr>
          <a:lstStyle>
            <a:lvl1pPr marL="0" indent="0">
              <a:buNone/>
              <a:defRPr sz="1600" b="0">
                <a:solidFill>
                  <a:schemeClr val="bg1"/>
                </a:solidFill>
              </a:defRPr>
            </a:lvl1pPr>
          </a:lstStyle>
          <a:p>
            <a:pPr lvl="0"/>
            <a:r>
              <a:rPr lang="zh-CN" altLang="en-US" dirty="0"/>
              <a:t>标题数字等都可以通过点击和重新输入进行更改，顶部“开始”面板中可以对字体、字号、颜色、行距等进行修改。</a:t>
            </a:r>
            <a:endParaRPr lang="en-US" dirty="0"/>
          </a:p>
        </p:txBody>
      </p:sp>
      <p:sp>
        <p:nvSpPr>
          <p:cNvPr id="10" name="Text Placeholder 7"/>
          <p:cNvSpPr>
            <a:spLocks noGrp="1"/>
          </p:cNvSpPr>
          <p:nvPr>
            <p:ph type="body" sz="quarter" idx="12" hasCustomPrompt="1"/>
          </p:nvPr>
        </p:nvSpPr>
        <p:spPr>
          <a:xfrm>
            <a:off x="914400" y="2611573"/>
            <a:ext cx="7808006" cy="1089529"/>
          </a:xfrm>
          <a:prstGeom prst="rect">
            <a:avLst/>
          </a:prstGeom>
        </p:spPr>
        <p:txBody>
          <a:bodyPr wrap="square">
            <a:spAutoFit/>
          </a:bodyPr>
          <a:lstStyle>
            <a:lvl1pPr marL="0" indent="0">
              <a:buNone/>
              <a:defRPr sz="7200" b="1">
                <a:solidFill>
                  <a:schemeClr val="bg1"/>
                </a:solidFill>
              </a:defRPr>
            </a:lvl1pPr>
          </a:lstStyle>
          <a:p>
            <a:pPr lvl="0"/>
            <a:r>
              <a:rPr lang="zh-CN" altLang="en-US" dirty="0"/>
              <a:t>极简总结报告</a:t>
            </a:r>
            <a:endParaRPr lang="en-US" dirty="0"/>
          </a:p>
        </p:txBody>
      </p:sp>
      <p:sp>
        <p:nvSpPr>
          <p:cNvPr id="11" name="Text Placeholder 7"/>
          <p:cNvSpPr>
            <a:spLocks noGrp="1"/>
          </p:cNvSpPr>
          <p:nvPr>
            <p:ph type="body" sz="quarter" idx="13" hasCustomPrompt="1"/>
          </p:nvPr>
        </p:nvSpPr>
        <p:spPr>
          <a:xfrm>
            <a:off x="914400" y="4291514"/>
            <a:ext cx="6125029" cy="313932"/>
          </a:xfrm>
          <a:prstGeom prst="rect">
            <a:avLst/>
          </a:prstGeom>
        </p:spPr>
        <p:txBody>
          <a:bodyPr wrap="square">
            <a:spAutoFit/>
          </a:bodyPr>
          <a:lstStyle>
            <a:lvl1pPr marL="0" indent="0">
              <a:buNone/>
              <a:defRPr sz="1600" b="0">
                <a:solidFill>
                  <a:schemeClr val="bg1"/>
                </a:solidFill>
              </a:defRPr>
            </a:lvl1pPr>
          </a:lstStyle>
          <a:p>
            <a:pPr lvl="0"/>
            <a:r>
              <a:rPr lang="en-US" dirty="0"/>
              <a:t>PRESENTED BY </a:t>
            </a:r>
            <a:r>
              <a:rPr lang="en-US" dirty="0" err="1"/>
              <a:t>OfficePLUS</a:t>
            </a:r>
            <a:endParaRPr lang="en-US" dirty="0"/>
          </a:p>
        </p:txBody>
      </p:sp>
      <p:grpSp>
        <p:nvGrpSpPr>
          <p:cNvPr id="18" name="Group 17"/>
          <p:cNvGrpSpPr/>
          <p:nvPr userDrawn="1"/>
        </p:nvGrpSpPr>
        <p:grpSpPr>
          <a:xfrm>
            <a:off x="914400" y="4700473"/>
            <a:ext cx="711200" cy="190500"/>
            <a:chOff x="914400" y="4953000"/>
            <a:chExt cx="711200" cy="190500"/>
          </a:xfrm>
        </p:grpSpPr>
        <p:cxnSp>
          <p:nvCxnSpPr>
            <p:cNvPr id="13" name="Straight Connector 12"/>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a:off x="0" y="2476500"/>
            <a:ext cx="12192000" cy="43815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2795"/>
            <a:ext cx="12192001" cy="686079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817435" y="458598"/>
            <a:ext cx="10557130" cy="5940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096000" y="-2795"/>
            <a:ext cx="6096001" cy="6860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Hexagon 2"/>
          <p:cNvSpPr/>
          <p:nvPr userDrawn="1"/>
        </p:nvSpPr>
        <p:spPr>
          <a:xfrm rot="1800000">
            <a:off x="4843536" y="2349290"/>
            <a:ext cx="2504928" cy="2159420"/>
          </a:xfrm>
          <a:prstGeom prst="hexagon">
            <a:avLst>
              <a:gd name="adj" fmla="val 28336"/>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rPr>
              <a:t>获取更多优质模板（放映模式）</a:t>
            </a:r>
            <a:endParaRPr kumimoji="1" lang="zh-CN" altLang="en-US" sz="1335" b="0" i="0" u="none" strike="noStrike" kern="0" cap="none" spc="0" normalizeH="0" baseline="0" noProof="0" dirty="0">
              <a:ln>
                <a:noFill/>
              </a:ln>
              <a:solidFill>
                <a:srgbClr val="000000"/>
              </a:solidFill>
              <a:effectLst/>
              <a:uLnTx/>
              <a:uFillTx/>
              <a:latin typeface="Century Gothic"/>
              <a:ea typeface="微软雅黑" panose="020B0503020204020204" pitchFamily="34" charset="-122"/>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endParaRPr lang="en-US" altLang="zh-CN" dirty="0"/>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endParaRPr lang="zh-CN" altLang="en-US" dirty="0"/>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20" name="文本占位符 2"/>
          <p:cNvSpPr>
            <a:spLocks noGrp="1"/>
          </p:cNvSpPr>
          <p:nvPr>
            <p:ph type="body" sz="quarter" idx="16" hasCustomPrompt="1"/>
          </p:nvPr>
        </p:nvSpPr>
        <p:spPr>
          <a:xfrm>
            <a:off x="5035095"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24" name="Rectangle 23"/>
          <p:cNvSpPr/>
          <p:nvPr userDrawn="1"/>
        </p:nvSpPr>
        <p:spPr>
          <a:xfrm flipV="1">
            <a:off x="9257393"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endParaRPr lang="en-US" altLang="zh-CN" dirty="0"/>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endParaRPr lang="zh-CN" altLang="en-US" dirty="0"/>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357350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357350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endParaRPr kumimoji="1" lang="zh-CN" altLang="en-US" dirty="0"/>
          </a:p>
        </p:txBody>
      </p:sp>
      <p:sp>
        <p:nvSpPr>
          <p:cNvPr id="20" name="文本占位符 2"/>
          <p:cNvSpPr>
            <a:spLocks noGrp="1"/>
          </p:cNvSpPr>
          <p:nvPr>
            <p:ph type="body" sz="quarter" idx="16" hasCustomPrompt="1"/>
          </p:nvPr>
        </p:nvSpPr>
        <p:spPr>
          <a:xfrm>
            <a:off x="3573505"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endParaRPr kumimoji="1" lang="zh-CN" altLang="en-US" dirty="0"/>
          </a:p>
        </p:txBody>
      </p:sp>
      <p:sp>
        <p:nvSpPr>
          <p:cNvPr id="24" name="Rectangle 23"/>
          <p:cNvSpPr/>
          <p:nvPr userDrawn="1"/>
        </p:nvSpPr>
        <p:spPr>
          <a:xfrm flipV="1">
            <a:off x="6334211"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6334211"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633421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endParaRPr kumimoji="1" lang="zh-CN" altLang="en-US" dirty="0"/>
          </a:p>
        </p:txBody>
      </p:sp>
      <p:sp>
        <p:nvSpPr>
          <p:cNvPr id="28" name="Rectangle 27"/>
          <p:cNvSpPr/>
          <p:nvPr userDrawn="1"/>
        </p:nvSpPr>
        <p:spPr>
          <a:xfrm flipV="1">
            <a:off x="9094915"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9" name="文本占位符 2"/>
          <p:cNvSpPr>
            <a:spLocks noGrp="1"/>
          </p:cNvSpPr>
          <p:nvPr>
            <p:ph type="body" sz="quarter" idx="19" hasCustomPrompt="1"/>
          </p:nvPr>
        </p:nvSpPr>
        <p:spPr>
          <a:xfrm>
            <a:off x="9094915"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0" name="文本占位符 2"/>
          <p:cNvSpPr>
            <a:spLocks noGrp="1"/>
          </p:cNvSpPr>
          <p:nvPr>
            <p:ph type="body" sz="quarter" idx="20" hasCustomPrompt="1"/>
          </p:nvPr>
        </p:nvSpPr>
        <p:spPr>
          <a:xfrm>
            <a:off x="9094914"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endParaRPr lang="en-US" altLang="zh-CN" dirty="0"/>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endParaRPr lang="zh-CN" altLang="en-US" dirty="0"/>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216820"/>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20" name="文本占位符 2"/>
          <p:cNvSpPr>
            <a:spLocks noGrp="1"/>
          </p:cNvSpPr>
          <p:nvPr>
            <p:ph type="body" sz="quarter" idx="16" hasCustomPrompt="1"/>
          </p:nvPr>
        </p:nvSpPr>
        <p:spPr>
          <a:xfrm>
            <a:off x="5035095"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24" name="Rectangle 23"/>
          <p:cNvSpPr/>
          <p:nvPr userDrawn="1"/>
        </p:nvSpPr>
        <p:spPr>
          <a:xfrm flipV="1">
            <a:off x="9257393"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cxnSp>
        <p:nvCxnSpPr>
          <p:cNvPr id="35" name="Straight Connector 34"/>
          <p:cNvCxnSpPr/>
          <p:nvPr userDrawn="1"/>
        </p:nvCxnSpPr>
        <p:spPr>
          <a:xfrm>
            <a:off x="812800" y="5623599"/>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userDrawn="1"/>
        </p:nvSpPr>
        <p:spPr>
          <a:xfrm flipV="1">
            <a:off x="812800"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7" name="Rectangle 36"/>
          <p:cNvSpPr/>
          <p:nvPr userDrawn="1"/>
        </p:nvSpPr>
        <p:spPr>
          <a:xfrm flipV="1">
            <a:off x="5035096"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8" name="文本占位符 2"/>
          <p:cNvSpPr>
            <a:spLocks noGrp="1"/>
          </p:cNvSpPr>
          <p:nvPr>
            <p:ph type="body" sz="quarter" idx="19" hasCustomPrompt="1"/>
          </p:nvPr>
        </p:nvSpPr>
        <p:spPr>
          <a:xfrm>
            <a:off x="812800"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2"/>
          <p:cNvSpPr>
            <a:spLocks noGrp="1"/>
          </p:cNvSpPr>
          <p:nvPr>
            <p:ph type="body" sz="quarter" idx="20" hasCustomPrompt="1"/>
          </p:nvPr>
        </p:nvSpPr>
        <p:spPr>
          <a:xfrm>
            <a:off x="5035096"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0" name="文本占位符 2"/>
          <p:cNvSpPr>
            <a:spLocks noGrp="1"/>
          </p:cNvSpPr>
          <p:nvPr>
            <p:ph type="body" sz="quarter" idx="21" hasCustomPrompt="1"/>
          </p:nvPr>
        </p:nvSpPr>
        <p:spPr>
          <a:xfrm>
            <a:off x="812800"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41" name="文本占位符 2"/>
          <p:cNvSpPr>
            <a:spLocks noGrp="1"/>
          </p:cNvSpPr>
          <p:nvPr>
            <p:ph type="body" sz="quarter" idx="22" hasCustomPrompt="1"/>
          </p:nvPr>
        </p:nvSpPr>
        <p:spPr>
          <a:xfrm>
            <a:off x="5035095"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
        <p:nvSpPr>
          <p:cNvPr id="42" name="Rectangle 41"/>
          <p:cNvSpPr/>
          <p:nvPr userDrawn="1"/>
        </p:nvSpPr>
        <p:spPr>
          <a:xfrm flipV="1">
            <a:off x="9257393"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3" name="文本占位符 2"/>
          <p:cNvSpPr>
            <a:spLocks noGrp="1"/>
          </p:cNvSpPr>
          <p:nvPr>
            <p:ph type="body" sz="quarter" idx="23" hasCustomPrompt="1"/>
          </p:nvPr>
        </p:nvSpPr>
        <p:spPr>
          <a:xfrm>
            <a:off x="9257393"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4" name="文本占位符 2"/>
          <p:cNvSpPr>
            <a:spLocks noGrp="1"/>
          </p:cNvSpPr>
          <p:nvPr>
            <p:ph type="body" sz="quarter" idx="24" hasCustomPrompt="1"/>
          </p:nvPr>
        </p:nvSpPr>
        <p:spPr>
          <a:xfrm>
            <a:off x="9257392"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050" name="Picture 2" descr="http://dc.officeplus.cn/t/14/C6BB2FC340DC115F732099B8813DF845.jpg"/>
          <p:cNvPicPr>
            <a:picLocks noChangeAspect="1" noChangeArrowheads="1"/>
          </p:cNvPicPr>
          <p:nvPr userDrawn="1"/>
        </p:nvPicPr>
        <p:blipFill>
          <a:blip r:embed="rId2">
            <a:duotone>
              <a:prstClr val="black"/>
              <a:schemeClr val="accent3">
                <a:lumMod val="20000"/>
                <a:lumOff val="80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12192000" cy="6858000"/>
          </a:xfrm>
          <a:prstGeom prst="rect">
            <a:avLst/>
          </a:prstGeom>
          <a:solidFill>
            <a:schemeClr val="accent3">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Rectangle 2"/>
          <p:cNvSpPr/>
          <p:nvPr userDrawn="1"/>
        </p:nvSpPr>
        <p:spPr>
          <a:xfrm>
            <a:off x="4343400" y="1665477"/>
            <a:ext cx="3524250" cy="3524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4190999" y="1514475"/>
            <a:ext cx="3524250" cy="35242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Text Placeholder 7"/>
          <p:cNvSpPr>
            <a:spLocks noGrp="1"/>
          </p:cNvSpPr>
          <p:nvPr>
            <p:ph type="body" sz="quarter" idx="10" hasCustomPrompt="1"/>
          </p:nvPr>
        </p:nvSpPr>
        <p:spPr>
          <a:xfrm>
            <a:off x="4305300" y="2630269"/>
            <a:ext cx="3581400" cy="646331"/>
          </a:xfrm>
          <a:prstGeom prst="rect">
            <a:avLst/>
          </a:prstGeom>
        </p:spPr>
        <p:txBody>
          <a:bodyPr wrap="square">
            <a:spAutoFit/>
          </a:bodyPr>
          <a:lstStyle>
            <a:lvl1pPr marL="0" indent="0" algn="ctr">
              <a:buNone/>
              <a:defRPr sz="4000" b="1">
                <a:solidFill>
                  <a:schemeClr val="bg1"/>
                </a:solidFill>
              </a:defRPr>
            </a:lvl1pPr>
          </a:lstStyle>
          <a:p>
            <a:pPr lvl="0"/>
            <a:r>
              <a:rPr lang="en-US" altLang="zh-CN" dirty="0"/>
              <a:t>Part One</a:t>
            </a:r>
            <a:endParaRPr lang="en-US" dirty="0"/>
          </a:p>
        </p:txBody>
      </p:sp>
      <p:sp>
        <p:nvSpPr>
          <p:cNvPr id="8" name="Text Placeholder 7"/>
          <p:cNvSpPr>
            <a:spLocks noGrp="1"/>
          </p:cNvSpPr>
          <p:nvPr>
            <p:ph type="body" sz="quarter" idx="11" hasCustomPrompt="1"/>
          </p:nvPr>
        </p:nvSpPr>
        <p:spPr>
          <a:xfrm>
            <a:off x="4305300" y="3328745"/>
            <a:ext cx="3581400" cy="757130"/>
          </a:xfrm>
          <a:prstGeom prst="rect">
            <a:avLst/>
          </a:prstGeom>
        </p:spPr>
        <p:txBody>
          <a:bodyPr wrap="square">
            <a:spAutoFit/>
          </a:bodyPr>
          <a:lstStyle>
            <a:lvl1pPr marL="0" indent="0" algn="ctr">
              <a:buNone/>
              <a:defRPr sz="4800" b="1">
                <a:solidFill>
                  <a:schemeClr val="bg1"/>
                </a:solidFill>
              </a:defRPr>
            </a:lvl1pPr>
          </a:lstStyle>
          <a:p>
            <a:pPr lvl="0"/>
            <a:r>
              <a:rPr lang="zh-CN" altLang="en-US" dirty="0"/>
              <a:t>输入标题</a:t>
            </a:r>
            <a:r>
              <a:rPr lang="en-US" altLang="zh-CN" dirty="0"/>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Rectangle 1"/>
          <p:cNvSpPr/>
          <p:nvPr userDrawn="1"/>
        </p:nvSpPr>
        <p:spPr>
          <a:xfrm>
            <a:off x="0" y="0"/>
            <a:ext cx="3962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9"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10" name="Group 9"/>
          <p:cNvGrpSpPr/>
          <p:nvPr userDrawn="1"/>
        </p:nvGrpSpPr>
        <p:grpSpPr>
          <a:xfrm>
            <a:off x="927100" y="1304149"/>
            <a:ext cx="711200" cy="190500"/>
            <a:chOff x="914400" y="4953000"/>
            <a:chExt cx="711200" cy="190500"/>
          </a:xfrm>
        </p:grpSpPr>
        <p:cxnSp>
          <p:nvCxnSpPr>
            <p:cNvPr id="11" name="Straight Connector 10"/>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userDrawn="1"/>
        </p:nvSpPr>
        <p:spPr>
          <a:xfrm>
            <a:off x="0" y="3947886"/>
            <a:ext cx="12192000" cy="291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0" y="833120"/>
            <a:ext cx="10472420" cy="2982595"/>
          </a:xfrm>
        </p:spPr>
        <p:txBody>
          <a:bodyPr wrap="square"/>
          <a:lstStyle/>
          <a:p>
            <a:r>
              <a:rPr lang="zh-CN" dirty="0"/>
              <a:t>互联网一周盘点</a:t>
            </a:r>
            <a:endParaRPr lang="zh-CN" dirty="0"/>
          </a:p>
          <a:p>
            <a:r>
              <a:rPr lang="en-US" altLang="zh-CN" sz="6000" dirty="0"/>
              <a:t>&amp; </a:t>
            </a:r>
            <a:r>
              <a:rPr lang="zh-CN" altLang="en-US" sz="6000" dirty="0"/>
              <a:t>产品狗的分享</a:t>
            </a:r>
            <a:endParaRPr lang="zh-CN" altLang="en-US" sz="6000" dirty="0"/>
          </a:p>
          <a:p>
            <a:r>
              <a:rPr lang="en-US" altLang="zh-CN" sz="4400" b="0" dirty="0"/>
              <a:t>04/19</a:t>
            </a:r>
            <a:r>
              <a:rPr lang="zh-CN" altLang="en-US" sz="4400" b="0" dirty="0"/>
              <a:t>期 </a:t>
            </a:r>
            <a:r>
              <a:rPr lang="zh-CN" altLang="en-US" sz="4400" dirty="0"/>
              <a:t>   </a:t>
            </a:r>
            <a:r>
              <a:rPr lang="zh-CN" altLang="en-US" sz="4800" dirty="0"/>
              <a:t> </a:t>
            </a:r>
            <a:endParaRPr lang="zh-CN" altLang="en-US" sz="4800" dirty="0"/>
          </a:p>
        </p:txBody>
      </p:sp>
      <p:sp>
        <p:nvSpPr>
          <p:cNvPr id="3" name="Text Placeholder 2"/>
          <p:cNvSpPr>
            <a:spLocks noGrp="1"/>
          </p:cNvSpPr>
          <p:nvPr>
            <p:ph type="body" sz="quarter" idx="11"/>
          </p:nvPr>
        </p:nvSpPr>
        <p:spPr>
          <a:xfrm>
            <a:off x="914400" y="3750268"/>
            <a:ext cx="6125029" cy="541020"/>
          </a:xfrm>
        </p:spPr>
        <p:txBody>
          <a:bodyPr/>
          <a:lstStyle/>
          <a:p>
            <a:r>
              <a:rPr lang="zh-CN" altLang="en-US" sz="2800" dirty="0"/>
              <a:t>天下大事，事事关心</a:t>
            </a:r>
            <a:endParaRPr lang="zh-CN" altLang="en-US" sz="2800" dirty="0"/>
          </a:p>
        </p:txBody>
      </p:sp>
      <p:sp>
        <p:nvSpPr>
          <p:cNvPr id="5" name="Text Placeholder 4"/>
          <p:cNvSpPr>
            <a:spLocks noGrp="1"/>
          </p:cNvSpPr>
          <p:nvPr>
            <p:ph type="body" sz="quarter" idx="13"/>
          </p:nvPr>
        </p:nvSpPr>
        <p:spPr>
          <a:xfrm>
            <a:off x="914400" y="4291514"/>
            <a:ext cx="6125029" cy="347980"/>
          </a:xfrm>
        </p:spPr>
        <p:txBody>
          <a:bodyPr/>
          <a:lstStyle/>
          <a:p>
            <a:r>
              <a:rPr lang="zh-CN" altLang="en-US" dirty="0"/>
              <a:t>分享人：陈星铭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00" y="713218"/>
            <a:ext cx="3599544" cy="669290"/>
          </a:xfrm>
        </p:spPr>
        <p:txBody>
          <a:bodyPr/>
          <a:lstStyle/>
          <a:p>
            <a:r>
              <a:rPr lang="zh-CN" altLang="zh-CN" dirty="0"/>
              <a:t>产品的诞生</a:t>
            </a:r>
            <a:endParaRPr lang="zh-CN" altLang="zh-CN" dirty="0"/>
          </a:p>
        </p:txBody>
      </p:sp>
      <p:sp>
        <p:nvSpPr>
          <p:cNvPr id="5" name="Rectangle 4"/>
          <p:cNvSpPr/>
          <p:nvPr/>
        </p:nvSpPr>
        <p:spPr>
          <a:xfrm>
            <a:off x="833755" y="2051685"/>
            <a:ext cx="2936875" cy="144208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grpSp>
        <p:nvGrpSpPr>
          <p:cNvPr id="10" name="组合 50"/>
          <p:cNvGrpSpPr/>
          <p:nvPr/>
        </p:nvGrpSpPr>
        <p:grpSpPr>
          <a:xfrm>
            <a:off x="1299963" y="2265897"/>
            <a:ext cx="632621" cy="665600"/>
            <a:chOff x="6523038" y="1993900"/>
            <a:chExt cx="1339850" cy="1409700"/>
          </a:xfrm>
          <a:solidFill>
            <a:schemeClr val="tx1"/>
          </a:solidFill>
        </p:grpSpPr>
        <p:sp>
          <p:nvSpPr>
            <p:cNvPr id="11"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6" name="矩形 4"/>
          <p:cNvSpPr/>
          <p:nvPr/>
        </p:nvSpPr>
        <p:spPr>
          <a:xfrm>
            <a:off x="833700" y="2897767"/>
            <a:ext cx="1485265" cy="487680"/>
          </a:xfrm>
          <a:prstGeom prst="rect">
            <a:avLst/>
          </a:prstGeom>
        </p:spPr>
        <p:txBody>
          <a:bodyPr wrap="none">
            <a:spAutoFit/>
          </a:bodyPr>
          <a:lstStyle/>
          <a:p>
            <a:pPr defTabSz="1218565">
              <a:lnSpc>
                <a:spcPct val="130000"/>
              </a:lnSpc>
              <a:defRPr/>
            </a:pPr>
            <a:r>
              <a:rPr lang="en-US" altLang="zh-CN" sz="2000" b="1" kern="0" dirty="0"/>
              <a:t>1 </a:t>
            </a:r>
            <a:r>
              <a:rPr lang="zh-CN" altLang="en-US" sz="2000" b="1" kern="0" dirty="0"/>
              <a:t>市场调研</a:t>
            </a:r>
            <a:endParaRPr lang="zh-CN" altLang="en-US" sz="2000" b="1" kern="0" dirty="0"/>
          </a:p>
        </p:txBody>
      </p:sp>
      <p:grpSp>
        <p:nvGrpSpPr>
          <p:cNvPr id="17" name="组合 50"/>
          <p:cNvGrpSpPr/>
          <p:nvPr/>
        </p:nvGrpSpPr>
        <p:grpSpPr>
          <a:xfrm>
            <a:off x="4620679" y="2265897"/>
            <a:ext cx="632621" cy="665600"/>
            <a:chOff x="6523038" y="1993900"/>
            <a:chExt cx="1339850" cy="1409700"/>
          </a:xfrm>
          <a:solidFill>
            <a:schemeClr val="tx1"/>
          </a:solidFill>
        </p:grpSpPr>
        <p:sp>
          <p:nvSpPr>
            <p:cNvPr id="18"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 name="矩形 4"/>
          <p:cNvSpPr/>
          <p:nvPr/>
        </p:nvSpPr>
        <p:spPr>
          <a:xfrm>
            <a:off x="4154416" y="2897767"/>
            <a:ext cx="1485265" cy="487680"/>
          </a:xfrm>
          <a:prstGeom prst="rect">
            <a:avLst/>
          </a:prstGeom>
        </p:spPr>
        <p:txBody>
          <a:bodyPr wrap="none">
            <a:spAutoFit/>
          </a:bodyPr>
          <a:lstStyle/>
          <a:p>
            <a:pPr defTabSz="1218565">
              <a:lnSpc>
                <a:spcPct val="130000"/>
              </a:lnSpc>
              <a:defRPr/>
            </a:pPr>
            <a:r>
              <a:rPr lang="en-US" altLang="zh-CN" sz="2000" b="1" kern="0" dirty="0"/>
              <a:t>2 </a:t>
            </a:r>
            <a:r>
              <a:rPr lang="zh-CN" altLang="en-US" sz="2000" b="1" kern="0" dirty="0"/>
              <a:t>需求管理</a:t>
            </a:r>
            <a:endParaRPr lang="zh-CN" altLang="en-US" sz="2000" b="1" kern="0" dirty="0"/>
          </a:p>
        </p:txBody>
      </p:sp>
      <p:grpSp>
        <p:nvGrpSpPr>
          <p:cNvPr id="24" name="组合 50"/>
          <p:cNvGrpSpPr/>
          <p:nvPr/>
        </p:nvGrpSpPr>
        <p:grpSpPr>
          <a:xfrm>
            <a:off x="7941395" y="2265897"/>
            <a:ext cx="632621" cy="665600"/>
            <a:chOff x="6523038" y="1993900"/>
            <a:chExt cx="1339850" cy="1409700"/>
          </a:xfrm>
          <a:solidFill>
            <a:schemeClr val="tx1"/>
          </a:solidFill>
        </p:grpSpPr>
        <p:sp>
          <p:nvSpPr>
            <p:cNvPr id="25"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6"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7"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30" name="矩形 4"/>
          <p:cNvSpPr/>
          <p:nvPr/>
        </p:nvSpPr>
        <p:spPr>
          <a:xfrm>
            <a:off x="7475132" y="2897767"/>
            <a:ext cx="1485265" cy="487680"/>
          </a:xfrm>
          <a:prstGeom prst="rect">
            <a:avLst/>
          </a:prstGeom>
        </p:spPr>
        <p:txBody>
          <a:bodyPr wrap="none">
            <a:spAutoFit/>
          </a:bodyPr>
          <a:lstStyle/>
          <a:p>
            <a:pPr defTabSz="1218565">
              <a:lnSpc>
                <a:spcPct val="130000"/>
              </a:lnSpc>
              <a:defRPr/>
            </a:pPr>
            <a:r>
              <a:rPr lang="en-US" altLang="zh-CN" sz="2000" b="1" kern="0" dirty="0"/>
              <a:t>3 </a:t>
            </a:r>
            <a:r>
              <a:rPr lang="zh-CN" altLang="en-US" sz="2000" b="1" kern="0" dirty="0"/>
              <a:t>产品设计</a:t>
            </a:r>
            <a:endParaRPr lang="zh-CN" altLang="en-US" sz="2000" b="1" kern="0" dirty="0"/>
          </a:p>
        </p:txBody>
      </p:sp>
      <p:grpSp>
        <p:nvGrpSpPr>
          <p:cNvPr id="31" name="组合 50"/>
          <p:cNvGrpSpPr/>
          <p:nvPr/>
        </p:nvGrpSpPr>
        <p:grpSpPr>
          <a:xfrm>
            <a:off x="1299963" y="4431582"/>
            <a:ext cx="632621" cy="665600"/>
            <a:chOff x="6523038" y="1993900"/>
            <a:chExt cx="1339850" cy="1409700"/>
          </a:xfrm>
          <a:solidFill>
            <a:schemeClr val="tx1"/>
          </a:solidFill>
        </p:grpSpPr>
        <p:sp>
          <p:nvSpPr>
            <p:cNvPr id="32"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37" name="矩形 4"/>
          <p:cNvSpPr/>
          <p:nvPr/>
        </p:nvSpPr>
        <p:spPr>
          <a:xfrm>
            <a:off x="833700" y="5063452"/>
            <a:ext cx="1485265" cy="487680"/>
          </a:xfrm>
          <a:prstGeom prst="rect">
            <a:avLst/>
          </a:prstGeom>
        </p:spPr>
        <p:txBody>
          <a:bodyPr wrap="none">
            <a:spAutoFit/>
          </a:bodyPr>
          <a:lstStyle/>
          <a:p>
            <a:pPr defTabSz="1218565">
              <a:lnSpc>
                <a:spcPct val="130000"/>
              </a:lnSpc>
              <a:defRPr/>
            </a:pPr>
            <a:r>
              <a:rPr lang="en-US" altLang="zh-CN" sz="2000" b="1" kern="0" dirty="0"/>
              <a:t>4 </a:t>
            </a:r>
            <a:r>
              <a:rPr lang="zh-CN" altLang="en-US" sz="2000" b="1" kern="0" dirty="0"/>
              <a:t>产品研发</a:t>
            </a:r>
            <a:endParaRPr lang="zh-CN" altLang="en-US" sz="2000" b="1" kern="0" dirty="0"/>
          </a:p>
        </p:txBody>
      </p:sp>
      <p:grpSp>
        <p:nvGrpSpPr>
          <p:cNvPr id="38" name="组合 50"/>
          <p:cNvGrpSpPr/>
          <p:nvPr/>
        </p:nvGrpSpPr>
        <p:grpSpPr>
          <a:xfrm>
            <a:off x="4620679" y="4431582"/>
            <a:ext cx="632621" cy="665600"/>
            <a:chOff x="6523038" y="1993900"/>
            <a:chExt cx="1339850" cy="1409700"/>
          </a:xfrm>
          <a:solidFill>
            <a:schemeClr val="tx1"/>
          </a:solidFill>
        </p:grpSpPr>
        <p:sp>
          <p:nvSpPr>
            <p:cNvPr id="39"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0"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2"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矩形 4"/>
          <p:cNvSpPr/>
          <p:nvPr/>
        </p:nvSpPr>
        <p:spPr>
          <a:xfrm>
            <a:off x="4154416" y="5063452"/>
            <a:ext cx="1485265" cy="487680"/>
          </a:xfrm>
          <a:prstGeom prst="rect">
            <a:avLst/>
          </a:prstGeom>
        </p:spPr>
        <p:txBody>
          <a:bodyPr wrap="none">
            <a:spAutoFit/>
          </a:bodyPr>
          <a:lstStyle/>
          <a:p>
            <a:pPr defTabSz="1218565">
              <a:lnSpc>
                <a:spcPct val="130000"/>
              </a:lnSpc>
              <a:defRPr/>
            </a:pPr>
            <a:r>
              <a:rPr lang="en-US" altLang="zh-CN" sz="2000" b="1" kern="0" dirty="0"/>
              <a:t>5 </a:t>
            </a:r>
            <a:r>
              <a:rPr lang="zh-CN" altLang="en-US" sz="2000" b="1" kern="0" dirty="0"/>
              <a:t>产品测试</a:t>
            </a:r>
            <a:endParaRPr lang="zh-CN" altLang="en-US" sz="2000" b="1" kern="0" dirty="0"/>
          </a:p>
        </p:txBody>
      </p:sp>
      <p:grpSp>
        <p:nvGrpSpPr>
          <p:cNvPr id="45" name="组合 50"/>
          <p:cNvGrpSpPr/>
          <p:nvPr/>
        </p:nvGrpSpPr>
        <p:grpSpPr>
          <a:xfrm>
            <a:off x="7941395" y="4431582"/>
            <a:ext cx="632621" cy="665600"/>
            <a:chOff x="6523038" y="1993900"/>
            <a:chExt cx="1339850" cy="1409700"/>
          </a:xfrm>
          <a:solidFill>
            <a:schemeClr val="tx1"/>
          </a:solidFill>
        </p:grpSpPr>
        <p:sp>
          <p:nvSpPr>
            <p:cNvPr id="46" name="Freeform 31"/>
            <p:cNvSpPr/>
            <p:nvPr/>
          </p:nvSpPr>
          <p:spPr bwMode="auto">
            <a:xfrm>
              <a:off x="7031038" y="2005013"/>
              <a:ext cx="325438" cy="163512"/>
            </a:xfrm>
            <a:custGeom>
              <a:avLst/>
              <a:gdLst>
                <a:gd name="T0" fmla="*/ 132 w 177"/>
                <a:gd name="T1" fmla="*/ 88 h 88"/>
                <a:gd name="T2" fmla="*/ 132 w 177"/>
                <a:gd name="T3" fmla="*/ 88 h 88"/>
                <a:gd name="T4" fmla="*/ 177 w 177"/>
                <a:gd name="T5" fmla="*/ 0 h 88"/>
                <a:gd name="T6" fmla="*/ 0 w 177"/>
                <a:gd name="T7" fmla="*/ 0 h 88"/>
                <a:gd name="T8" fmla="*/ 44 w 177"/>
                <a:gd name="T9" fmla="*/ 88 h 88"/>
                <a:gd name="T10" fmla="*/ 132 w 177"/>
                <a:gd name="T11" fmla="*/ 88 h 88"/>
              </a:gdLst>
              <a:ahLst/>
              <a:cxnLst>
                <a:cxn ang="0">
                  <a:pos x="T0" y="T1"/>
                </a:cxn>
                <a:cxn ang="0">
                  <a:pos x="T2" y="T3"/>
                </a:cxn>
                <a:cxn ang="0">
                  <a:pos x="T4" y="T5"/>
                </a:cxn>
                <a:cxn ang="0">
                  <a:pos x="T6" y="T7"/>
                </a:cxn>
                <a:cxn ang="0">
                  <a:pos x="T8" y="T9"/>
                </a:cxn>
                <a:cxn ang="0">
                  <a:pos x="T10" y="T11"/>
                </a:cxn>
              </a:cxnLst>
              <a:rect l="0" t="0" r="r" b="b"/>
              <a:pathLst>
                <a:path w="177" h="88">
                  <a:moveTo>
                    <a:pt x="132" y="88"/>
                  </a:moveTo>
                  <a:lnTo>
                    <a:pt x="132" y="88"/>
                  </a:lnTo>
                  <a:lnTo>
                    <a:pt x="177" y="0"/>
                  </a:lnTo>
                  <a:lnTo>
                    <a:pt x="0" y="0"/>
                  </a:lnTo>
                  <a:lnTo>
                    <a:pt x="44" y="88"/>
                  </a:lnTo>
                  <a:lnTo>
                    <a:pt x="132" y="8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7" name="Freeform 32"/>
            <p:cNvSpPr/>
            <p:nvPr/>
          </p:nvSpPr>
          <p:spPr bwMode="auto">
            <a:xfrm>
              <a:off x="7092950" y="2205038"/>
              <a:ext cx="207963" cy="1127125"/>
            </a:xfrm>
            <a:custGeom>
              <a:avLst/>
              <a:gdLst>
                <a:gd name="T0" fmla="*/ 0 w 113"/>
                <a:gd name="T1" fmla="*/ 367 h 611"/>
                <a:gd name="T2" fmla="*/ 0 w 113"/>
                <a:gd name="T3" fmla="*/ 367 h 611"/>
                <a:gd name="T4" fmla="*/ 54 w 113"/>
                <a:gd name="T5" fmla="*/ 611 h 611"/>
                <a:gd name="T6" fmla="*/ 113 w 113"/>
                <a:gd name="T7" fmla="*/ 369 h 611"/>
                <a:gd name="T8" fmla="*/ 98 w 113"/>
                <a:gd name="T9" fmla="*/ 0 h 611"/>
                <a:gd name="T10" fmla="*/ 10 w 113"/>
                <a:gd name="T11" fmla="*/ 0 h 611"/>
                <a:gd name="T12" fmla="*/ 0 w 113"/>
                <a:gd name="T13" fmla="*/ 367 h 611"/>
              </a:gdLst>
              <a:ahLst/>
              <a:cxnLst>
                <a:cxn ang="0">
                  <a:pos x="T0" y="T1"/>
                </a:cxn>
                <a:cxn ang="0">
                  <a:pos x="T2" y="T3"/>
                </a:cxn>
                <a:cxn ang="0">
                  <a:pos x="T4" y="T5"/>
                </a:cxn>
                <a:cxn ang="0">
                  <a:pos x="T6" y="T7"/>
                </a:cxn>
                <a:cxn ang="0">
                  <a:pos x="T8" y="T9"/>
                </a:cxn>
                <a:cxn ang="0">
                  <a:pos x="T10" y="T11"/>
                </a:cxn>
                <a:cxn ang="0">
                  <a:pos x="T12" y="T13"/>
                </a:cxn>
              </a:cxnLst>
              <a:rect l="0" t="0" r="r" b="b"/>
              <a:pathLst>
                <a:path w="113" h="611">
                  <a:moveTo>
                    <a:pt x="0" y="367"/>
                  </a:moveTo>
                  <a:lnTo>
                    <a:pt x="0" y="367"/>
                  </a:lnTo>
                  <a:cubicBezTo>
                    <a:pt x="19" y="429"/>
                    <a:pt x="54" y="611"/>
                    <a:pt x="54" y="611"/>
                  </a:cubicBezTo>
                  <a:cubicBezTo>
                    <a:pt x="54" y="611"/>
                    <a:pt x="95" y="431"/>
                    <a:pt x="113" y="369"/>
                  </a:cubicBezTo>
                  <a:lnTo>
                    <a:pt x="98" y="0"/>
                  </a:lnTo>
                  <a:lnTo>
                    <a:pt x="10" y="0"/>
                  </a:lnTo>
                  <a:lnTo>
                    <a:pt x="0" y="367"/>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33"/>
            <p:cNvSpPr/>
            <p:nvPr/>
          </p:nvSpPr>
          <p:spPr bwMode="auto">
            <a:xfrm>
              <a:off x="6523038" y="1993900"/>
              <a:ext cx="669925" cy="1409700"/>
            </a:xfrm>
            <a:custGeom>
              <a:avLst/>
              <a:gdLst>
                <a:gd name="T0" fmla="*/ 243 w 364"/>
                <a:gd name="T1" fmla="*/ 0 h 764"/>
                <a:gd name="T2" fmla="*/ 243 w 364"/>
                <a:gd name="T3" fmla="*/ 0 h 764"/>
                <a:gd name="T4" fmla="*/ 134 w 364"/>
                <a:gd name="T5" fmla="*/ 79 h 764"/>
                <a:gd name="T6" fmla="*/ 0 w 364"/>
                <a:gd name="T7" fmla="*/ 49 h 764"/>
                <a:gd name="T8" fmla="*/ 299 w 364"/>
                <a:gd name="T9" fmla="*/ 687 h 764"/>
                <a:gd name="T10" fmla="*/ 364 w 364"/>
                <a:gd name="T11" fmla="*/ 764 h 764"/>
                <a:gd name="T12" fmla="*/ 305 w 364"/>
                <a:gd name="T13" fmla="*/ 562 h 764"/>
                <a:gd name="T14" fmla="*/ 243 w 364"/>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43" y="0"/>
                  </a:moveTo>
                  <a:lnTo>
                    <a:pt x="243" y="0"/>
                  </a:lnTo>
                  <a:lnTo>
                    <a:pt x="134" y="79"/>
                  </a:lnTo>
                  <a:lnTo>
                    <a:pt x="0" y="49"/>
                  </a:lnTo>
                  <a:cubicBezTo>
                    <a:pt x="129" y="412"/>
                    <a:pt x="235" y="597"/>
                    <a:pt x="299" y="687"/>
                  </a:cubicBezTo>
                  <a:cubicBezTo>
                    <a:pt x="340" y="746"/>
                    <a:pt x="364" y="764"/>
                    <a:pt x="364" y="764"/>
                  </a:cubicBezTo>
                  <a:cubicBezTo>
                    <a:pt x="340" y="707"/>
                    <a:pt x="320" y="637"/>
                    <a:pt x="305" y="562"/>
                  </a:cubicBezTo>
                  <a:cubicBezTo>
                    <a:pt x="251" y="307"/>
                    <a:pt x="243" y="0"/>
                    <a:pt x="24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9" name="Freeform 34"/>
            <p:cNvSpPr/>
            <p:nvPr/>
          </p:nvSpPr>
          <p:spPr bwMode="auto">
            <a:xfrm>
              <a:off x="7192963" y="1993900"/>
              <a:ext cx="669925" cy="1409700"/>
            </a:xfrm>
            <a:custGeom>
              <a:avLst/>
              <a:gdLst>
                <a:gd name="T0" fmla="*/ 230 w 364"/>
                <a:gd name="T1" fmla="*/ 79 h 764"/>
                <a:gd name="T2" fmla="*/ 230 w 364"/>
                <a:gd name="T3" fmla="*/ 79 h 764"/>
                <a:gd name="T4" fmla="*/ 121 w 364"/>
                <a:gd name="T5" fmla="*/ 0 h 764"/>
                <a:gd name="T6" fmla="*/ 59 w 364"/>
                <a:gd name="T7" fmla="*/ 562 h 764"/>
                <a:gd name="T8" fmla="*/ 0 w 364"/>
                <a:gd name="T9" fmla="*/ 764 h 764"/>
                <a:gd name="T10" fmla="*/ 66 w 364"/>
                <a:gd name="T11" fmla="*/ 687 h 764"/>
                <a:gd name="T12" fmla="*/ 364 w 364"/>
                <a:gd name="T13" fmla="*/ 48 h 764"/>
                <a:gd name="T14" fmla="*/ 230 w 364"/>
                <a:gd name="T15" fmla="*/ 79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4" h="764">
                  <a:moveTo>
                    <a:pt x="230" y="79"/>
                  </a:moveTo>
                  <a:lnTo>
                    <a:pt x="230" y="79"/>
                  </a:lnTo>
                  <a:lnTo>
                    <a:pt x="121" y="0"/>
                  </a:lnTo>
                  <a:cubicBezTo>
                    <a:pt x="121" y="0"/>
                    <a:pt x="113" y="306"/>
                    <a:pt x="59" y="562"/>
                  </a:cubicBezTo>
                  <a:cubicBezTo>
                    <a:pt x="44" y="637"/>
                    <a:pt x="24" y="707"/>
                    <a:pt x="0" y="764"/>
                  </a:cubicBezTo>
                  <a:cubicBezTo>
                    <a:pt x="0" y="764"/>
                    <a:pt x="24" y="746"/>
                    <a:pt x="66" y="687"/>
                  </a:cubicBezTo>
                  <a:cubicBezTo>
                    <a:pt x="129" y="597"/>
                    <a:pt x="236" y="411"/>
                    <a:pt x="364" y="48"/>
                  </a:cubicBezTo>
                  <a:lnTo>
                    <a:pt x="230"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矩形 4"/>
          <p:cNvSpPr/>
          <p:nvPr/>
        </p:nvSpPr>
        <p:spPr>
          <a:xfrm>
            <a:off x="7475132" y="5063452"/>
            <a:ext cx="1485265" cy="487680"/>
          </a:xfrm>
          <a:prstGeom prst="rect">
            <a:avLst/>
          </a:prstGeom>
        </p:spPr>
        <p:txBody>
          <a:bodyPr wrap="none">
            <a:spAutoFit/>
          </a:bodyPr>
          <a:lstStyle/>
          <a:p>
            <a:pPr defTabSz="1218565">
              <a:lnSpc>
                <a:spcPct val="130000"/>
              </a:lnSpc>
              <a:defRPr/>
            </a:pPr>
            <a:r>
              <a:rPr lang="en-US" altLang="zh-CN" sz="2000" b="1" kern="0" dirty="0"/>
              <a:t>6 </a:t>
            </a:r>
            <a:r>
              <a:rPr lang="zh-CN" altLang="en-US" sz="2000" b="1" kern="0" dirty="0"/>
              <a:t>产品运营</a:t>
            </a:r>
            <a:endParaRPr lang="zh-CN" altLang="en-US" sz="2000" b="1" kern="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c.officeplus.cn/t/14/C6BB2FC340DC115F732099B8813DF845.jpg"/>
          <p:cNvPicPr>
            <a:picLocks noChangeAspect="1" noChangeArrowheads="1"/>
          </p:cNvPicPr>
          <p:nvPr/>
        </p:nvPicPr>
        <p:blipFill rotWithShape="1">
          <a:blip r:embed="rId1">
            <a:extLst>
              <a:ext uri="{28A0092B-C50C-407E-A947-70E740481C1C}">
                <a14:useLocalDpi xmlns:a14="http://schemas.microsoft.com/office/drawing/2010/main" val="0"/>
              </a:ext>
            </a:extLst>
          </a:blip>
          <a:srcRect l="24524" r="43216"/>
          <a:stretch>
            <a:fillRect/>
          </a:stretch>
        </p:blipFill>
        <p:spPr bwMode="auto">
          <a:xfrm>
            <a:off x="14516" y="-2795"/>
            <a:ext cx="3933172" cy="686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812800" y="713218"/>
            <a:ext cx="3599544" cy="669290"/>
          </a:xfrm>
        </p:spPr>
        <p:txBody>
          <a:bodyPr/>
          <a:lstStyle/>
          <a:p>
            <a:r>
              <a:rPr lang="zh-CN" altLang="en-US" dirty="0"/>
              <a:t>市场调研</a:t>
            </a:r>
            <a:endParaRPr lang="zh-CN" altLang="en-US" dirty="0"/>
          </a:p>
        </p:txBody>
      </p:sp>
      <p:sp>
        <p:nvSpPr>
          <p:cNvPr id="5" name="Rectangle 4"/>
          <p:cNvSpPr/>
          <p:nvPr/>
        </p:nvSpPr>
        <p:spPr>
          <a:xfrm>
            <a:off x="0" y="4484914"/>
            <a:ext cx="3947688" cy="2373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p:nvSpPr>
        <p:spPr>
          <a:xfrm flipV="1">
            <a:off x="0" y="4484911"/>
            <a:ext cx="4013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p:nvCxnSpPr>
        <p:spPr>
          <a:xfrm>
            <a:off x="4165600" y="1727200"/>
            <a:ext cx="354148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982857" y="1727200"/>
            <a:ext cx="354148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矩形 4"/>
          <p:cNvSpPr/>
          <p:nvPr/>
        </p:nvSpPr>
        <p:spPr>
          <a:xfrm>
            <a:off x="8615045" y="2510790"/>
            <a:ext cx="2276475" cy="3162300"/>
          </a:xfrm>
          <a:prstGeom prst="rect">
            <a:avLst/>
          </a:prstGeom>
        </p:spPr>
        <p:txBody>
          <a:bodyPr wrap="square">
            <a:spAutoFit/>
          </a:bodyPr>
          <a:lstStyle/>
          <a:p>
            <a:pPr algn="l" defTabSz="1218565">
              <a:lnSpc>
                <a:spcPct val="140000"/>
              </a:lnSpc>
              <a:defRPr/>
            </a:pPr>
            <a:r>
              <a:rPr lang="en-US" altLang="zh-CN" sz="3600" kern="0" dirty="0"/>
              <a:t>市场调查</a:t>
            </a:r>
            <a:endParaRPr lang="en-US" altLang="zh-CN" sz="3600" kern="0" dirty="0"/>
          </a:p>
          <a:p>
            <a:pPr algn="l" defTabSz="1218565">
              <a:lnSpc>
                <a:spcPct val="140000"/>
              </a:lnSpc>
              <a:defRPr/>
            </a:pPr>
            <a:r>
              <a:rPr lang="en-US" altLang="zh-CN" sz="3600" kern="0" dirty="0"/>
              <a:t>用户调研</a:t>
            </a:r>
            <a:endParaRPr lang="en-US" altLang="zh-CN" sz="3600" kern="0" dirty="0"/>
          </a:p>
          <a:p>
            <a:pPr algn="l" defTabSz="1218565">
              <a:lnSpc>
                <a:spcPct val="140000"/>
              </a:lnSpc>
              <a:defRPr/>
            </a:pPr>
            <a:r>
              <a:rPr lang="en-US" altLang="zh-CN" sz="3600" kern="0" dirty="0"/>
              <a:t>竞品分析</a:t>
            </a:r>
            <a:endParaRPr lang="en-US" altLang="zh-CN" sz="3600" kern="0" dirty="0"/>
          </a:p>
          <a:p>
            <a:pPr algn="l" defTabSz="1218565">
              <a:lnSpc>
                <a:spcPct val="140000"/>
              </a:lnSpc>
              <a:defRPr/>
            </a:pPr>
            <a:r>
              <a:rPr lang="en-US" altLang="zh-CN" sz="3600" kern="0" dirty="0"/>
              <a:t>盈利分析</a:t>
            </a:r>
            <a:endParaRPr lang="en-US" altLang="zh-CN" sz="3600" kern="0" dirty="0"/>
          </a:p>
        </p:txBody>
      </p:sp>
      <p:sp>
        <p:nvSpPr>
          <p:cNvPr id="17" name="矩形 3"/>
          <p:cNvSpPr/>
          <p:nvPr/>
        </p:nvSpPr>
        <p:spPr>
          <a:xfrm>
            <a:off x="4165872" y="2362519"/>
            <a:ext cx="3541486" cy="3458845"/>
          </a:xfrm>
          <a:prstGeom prst="rect">
            <a:avLst/>
          </a:prstGeom>
        </p:spPr>
        <p:txBody>
          <a:bodyPr wrap="square">
            <a:spAutoFit/>
          </a:bodyPr>
          <a:lstStyle/>
          <a:p>
            <a:pPr lvl="0">
              <a:lnSpc>
                <a:spcPct val="130000"/>
              </a:lnSpc>
            </a:pPr>
            <a:r>
              <a:rPr lang="zh-CN" altLang="en-US" sz="2000" dirty="0">
                <a:solidFill>
                  <a:schemeClr val="tx1">
                    <a:lumMod val="65000"/>
                    <a:lumOff val="35000"/>
                  </a:schemeClr>
                </a:solidFill>
                <a:latin typeface="+mn-ea"/>
              </a:rPr>
              <a:t>小明单身</a:t>
            </a:r>
            <a:r>
              <a:rPr lang="en-US" altLang="zh-CN" sz="2000" dirty="0">
                <a:solidFill>
                  <a:schemeClr val="tx1">
                    <a:lumMod val="65000"/>
                    <a:lumOff val="35000"/>
                  </a:schemeClr>
                </a:solidFill>
                <a:latin typeface="+mn-ea"/>
              </a:rPr>
              <a:t>20</a:t>
            </a:r>
            <a:r>
              <a:rPr lang="zh-CN" altLang="en-US" sz="2000" dirty="0">
                <a:solidFill>
                  <a:schemeClr val="tx1">
                    <a:lumMod val="65000"/>
                    <a:lumOff val="35000"/>
                  </a:schemeClr>
                </a:solidFill>
                <a:latin typeface="+mn-ea"/>
              </a:rPr>
              <a:t>载，</a:t>
            </a:r>
            <a:endParaRPr lang="zh-CN" altLang="en-US" sz="2000" dirty="0">
              <a:solidFill>
                <a:schemeClr val="tx1">
                  <a:lumMod val="65000"/>
                  <a:lumOff val="35000"/>
                </a:schemeClr>
              </a:solidFill>
              <a:latin typeface="+mn-ea"/>
            </a:endParaRPr>
          </a:p>
          <a:p>
            <a:pPr lvl="0">
              <a:lnSpc>
                <a:spcPct val="130000"/>
              </a:lnSpc>
            </a:pPr>
            <a:r>
              <a:rPr lang="zh-CN" altLang="en-US" sz="2000" dirty="0">
                <a:solidFill>
                  <a:schemeClr val="tx1">
                    <a:lumMod val="65000"/>
                    <a:lumOff val="35000"/>
                  </a:schemeClr>
                </a:solidFill>
                <a:latin typeface="+mn-ea"/>
              </a:rPr>
              <a:t>想开发一款大学生找男女朋友的</a:t>
            </a:r>
            <a:r>
              <a:rPr lang="en-US" altLang="zh-CN" sz="2000" dirty="0">
                <a:solidFill>
                  <a:schemeClr val="tx1">
                    <a:lumMod val="65000"/>
                    <a:lumOff val="35000"/>
                  </a:schemeClr>
                </a:solidFill>
                <a:latin typeface="+mn-ea"/>
              </a:rPr>
              <a:t>APP</a:t>
            </a:r>
            <a:r>
              <a:rPr lang="zh-CN" altLang="en-US" sz="2000" dirty="0">
                <a:solidFill>
                  <a:schemeClr val="tx1">
                    <a:lumMod val="65000"/>
                    <a:lumOff val="35000"/>
                  </a:schemeClr>
                </a:solidFill>
                <a:latin typeface="+mn-ea"/>
              </a:rPr>
              <a:t>，</a:t>
            </a:r>
            <a:endParaRPr lang="zh-CN" altLang="en-US" sz="2000" dirty="0">
              <a:solidFill>
                <a:schemeClr val="tx1">
                  <a:lumMod val="65000"/>
                  <a:lumOff val="35000"/>
                </a:schemeClr>
              </a:solidFill>
              <a:latin typeface="+mn-ea"/>
            </a:endParaRPr>
          </a:p>
          <a:p>
            <a:pPr lvl="0">
              <a:lnSpc>
                <a:spcPct val="130000"/>
              </a:lnSpc>
            </a:pPr>
            <a:r>
              <a:rPr lang="zh-CN" altLang="en-US" sz="2000" dirty="0">
                <a:solidFill>
                  <a:schemeClr val="tx1">
                    <a:lumMod val="65000"/>
                    <a:lumOff val="35000"/>
                  </a:schemeClr>
                </a:solidFill>
                <a:latin typeface="+mn-ea"/>
              </a:rPr>
              <a:t>以谋私利。</a:t>
            </a:r>
            <a:endParaRPr lang="zh-CN" altLang="en-US" sz="2000" dirty="0">
              <a:solidFill>
                <a:schemeClr val="tx1">
                  <a:lumMod val="65000"/>
                  <a:lumOff val="35000"/>
                </a:schemeClr>
              </a:solidFill>
              <a:latin typeface="+mn-ea"/>
            </a:endParaRPr>
          </a:p>
          <a:p>
            <a:pPr lvl="0">
              <a:lnSpc>
                <a:spcPct val="130000"/>
              </a:lnSpc>
            </a:pPr>
            <a:endParaRPr lang="zh-CN" altLang="en-US" dirty="0">
              <a:solidFill>
                <a:schemeClr val="tx1">
                  <a:lumMod val="65000"/>
                  <a:lumOff val="35000"/>
                </a:schemeClr>
              </a:solidFill>
              <a:latin typeface="+mn-ea"/>
            </a:endParaRPr>
          </a:p>
          <a:p>
            <a:pPr lvl="0">
              <a:lnSpc>
                <a:spcPct val="130000"/>
              </a:lnSpc>
            </a:pPr>
            <a:r>
              <a:rPr lang="zh-CN" altLang="en-US" sz="2000" dirty="0">
                <a:solidFill>
                  <a:schemeClr val="tx1">
                    <a:lumMod val="65000"/>
                    <a:lumOff val="35000"/>
                  </a:schemeClr>
                </a:solidFill>
                <a:latin typeface="+mn-ea"/>
              </a:rPr>
              <a:t>首先</a:t>
            </a:r>
            <a:endParaRPr lang="zh-CN" altLang="en-US" sz="2000" dirty="0">
              <a:solidFill>
                <a:schemeClr val="tx1">
                  <a:lumMod val="65000"/>
                  <a:lumOff val="35000"/>
                </a:schemeClr>
              </a:solidFill>
              <a:latin typeface="+mn-ea"/>
            </a:endParaRPr>
          </a:p>
          <a:p>
            <a:pPr lvl="0">
              <a:lnSpc>
                <a:spcPct val="130000"/>
              </a:lnSpc>
            </a:pPr>
            <a:r>
              <a:rPr lang="zh-CN" altLang="en-US" sz="2000" dirty="0">
                <a:solidFill>
                  <a:schemeClr val="tx1">
                    <a:lumMod val="65000"/>
                    <a:lumOff val="35000"/>
                  </a:schemeClr>
                </a:solidFill>
                <a:latin typeface="+mn-ea"/>
              </a:rPr>
              <a:t>他要进行</a:t>
            </a:r>
            <a:endParaRPr lang="zh-CN" altLang="en-US" sz="2000" dirty="0">
              <a:solidFill>
                <a:schemeClr val="tx1">
                  <a:lumMod val="65000"/>
                  <a:lumOff val="35000"/>
                </a:schemeClr>
              </a:solidFill>
              <a:latin typeface="+mn-ea"/>
            </a:endParaRPr>
          </a:p>
          <a:p>
            <a:pPr lvl="0">
              <a:lnSpc>
                <a:spcPct val="130000"/>
              </a:lnSpc>
            </a:pPr>
            <a:r>
              <a:rPr lang="zh-CN" altLang="en-US" sz="3200" b="1" dirty="0">
                <a:solidFill>
                  <a:schemeClr val="tx1"/>
                </a:solidFill>
                <a:latin typeface="微软雅黑" panose="020B0503020204020204" pitchFamily="34" charset="-122"/>
                <a:ea typeface="微软雅黑" panose="020B0503020204020204" pitchFamily="34" charset="-122"/>
              </a:rPr>
              <a:t>市场调研！</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18" name="矩形 4"/>
          <p:cNvSpPr/>
          <p:nvPr/>
        </p:nvSpPr>
        <p:spPr>
          <a:xfrm>
            <a:off x="4165872" y="915042"/>
            <a:ext cx="1605280" cy="645795"/>
          </a:xfrm>
          <a:prstGeom prst="rect">
            <a:avLst/>
          </a:prstGeom>
        </p:spPr>
        <p:txBody>
          <a:bodyPr wrap="none">
            <a:spAutoFit/>
          </a:bodyPr>
          <a:lstStyle/>
          <a:p>
            <a:pPr defTabSz="1218565">
              <a:lnSpc>
                <a:spcPct val="130000"/>
              </a:lnSpc>
              <a:defRPr/>
            </a:pPr>
            <a:r>
              <a:rPr lang="zh-CN" altLang="en-US" sz="2800" b="1" kern="0" dirty="0"/>
              <a:t>举个栗子</a:t>
            </a:r>
            <a:endParaRPr lang="zh-CN" altLang="en-US" sz="2800" b="1" kern="0" dirty="0"/>
          </a:p>
        </p:txBody>
      </p:sp>
      <p:pic>
        <p:nvPicPr>
          <p:cNvPr id="3" name="图片 2"/>
          <p:cNvPicPr>
            <a:picLocks noChangeAspect="1"/>
          </p:cNvPicPr>
          <p:nvPr/>
        </p:nvPicPr>
        <p:blipFill>
          <a:blip r:embed="rId2"/>
          <a:srcRect l="18195" t="10985" r="21073" b="10732"/>
          <a:stretch>
            <a:fillRect/>
          </a:stretch>
        </p:blipFill>
        <p:spPr>
          <a:xfrm>
            <a:off x="6125845" y="3234055"/>
            <a:ext cx="1581150" cy="254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c.officeplus.cn/t/14/C6BB2FC340DC115F732099B8813DF845.jpg"/>
          <p:cNvPicPr>
            <a:picLocks noChangeAspect="1" noChangeArrowheads="1"/>
          </p:cNvPicPr>
          <p:nvPr/>
        </p:nvPicPr>
        <p:blipFill rotWithShape="1">
          <a:blip r:embed="rId1">
            <a:extLst>
              <a:ext uri="{28A0092B-C50C-407E-A947-70E740481C1C}">
                <a14:useLocalDpi xmlns:a14="http://schemas.microsoft.com/office/drawing/2010/main" val="0"/>
              </a:ext>
            </a:extLst>
          </a:blip>
          <a:srcRect l="24524" r="43216"/>
          <a:stretch>
            <a:fillRect/>
          </a:stretch>
        </p:blipFill>
        <p:spPr bwMode="auto">
          <a:xfrm>
            <a:off x="14516" y="-2795"/>
            <a:ext cx="3933172" cy="686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812800" y="713218"/>
            <a:ext cx="3599544" cy="669290"/>
          </a:xfrm>
        </p:spPr>
        <p:txBody>
          <a:bodyPr/>
          <a:lstStyle/>
          <a:p>
            <a:r>
              <a:rPr lang="zh-CN" altLang="en-US" dirty="0"/>
              <a:t>市场调研</a:t>
            </a:r>
            <a:endParaRPr lang="zh-CN" altLang="en-US" dirty="0"/>
          </a:p>
        </p:txBody>
      </p:sp>
      <p:sp>
        <p:nvSpPr>
          <p:cNvPr id="5" name="Rectangle 4"/>
          <p:cNvSpPr/>
          <p:nvPr/>
        </p:nvSpPr>
        <p:spPr>
          <a:xfrm>
            <a:off x="0" y="4484914"/>
            <a:ext cx="3947688" cy="2373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p:nvSpPr>
        <p:spPr>
          <a:xfrm flipV="1">
            <a:off x="0" y="4484911"/>
            <a:ext cx="4013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p:nvCxnSpPr>
        <p:spPr>
          <a:xfrm>
            <a:off x="6602095" y="1694815"/>
            <a:ext cx="354148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矩形 3"/>
          <p:cNvSpPr/>
          <p:nvPr/>
        </p:nvSpPr>
        <p:spPr>
          <a:xfrm>
            <a:off x="5868035" y="1694815"/>
            <a:ext cx="5008245" cy="4841240"/>
          </a:xfrm>
          <a:prstGeom prst="rect">
            <a:avLst/>
          </a:prstGeom>
        </p:spPr>
        <p:txBody>
          <a:bodyPr wrap="square">
            <a:spAutoFit/>
          </a:bodyPr>
          <a:lstStyle/>
          <a:p>
            <a:pPr lvl="0" indent="0" algn="l">
              <a:lnSpc>
                <a:spcPct val="130000"/>
              </a:lnSpc>
              <a:buFont typeface="Arial" panose="020B0604020202020204" pitchFamily="34" charset="0"/>
              <a:buNone/>
            </a:pPr>
            <a:r>
              <a:rPr sz="2400" b="1" dirty="0">
                <a:solidFill>
                  <a:schemeClr val="tx1">
                    <a:lumMod val="65000"/>
                    <a:lumOff val="35000"/>
                  </a:schemeClr>
                </a:solidFill>
                <a:latin typeface="+mn-ea"/>
              </a:rPr>
              <a:t>市场调查</a:t>
            </a:r>
            <a:r>
              <a:rPr sz="2400" dirty="0">
                <a:solidFill>
                  <a:schemeClr val="tx1">
                    <a:lumMod val="65000"/>
                    <a:lumOff val="35000"/>
                  </a:schemeClr>
                </a:solidFill>
                <a:latin typeface="+mn-ea"/>
              </a:rPr>
              <a:t>：分析行业现状和市场规模，发现并掌握目标市场和用户需求的变化趋势</a:t>
            </a:r>
            <a:endParaRPr sz="2400" dirty="0">
              <a:solidFill>
                <a:schemeClr val="tx1">
                  <a:lumMod val="65000"/>
                  <a:lumOff val="35000"/>
                </a:schemeClr>
              </a:solidFill>
              <a:latin typeface="+mn-ea"/>
            </a:endParaRPr>
          </a:p>
          <a:p>
            <a:pPr lvl="0" indent="0" algn="l">
              <a:lnSpc>
                <a:spcPct val="130000"/>
              </a:lnSpc>
              <a:buFont typeface="Arial" panose="020B0604020202020204" pitchFamily="34" charset="0"/>
              <a:buNone/>
            </a:pPr>
            <a:r>
              <a:rPr sz="2400" b="1" dirty="0">
                <a:solidFill>
                  <a:schemeClr val="tx1">
                    <a:lumMod val="65000"/>
                    <a:lumOff val="35000"/>
                  </a:schemeClr>
                </a:solidFill>
                <a:latin typeface="+mn-ea"/>
              </a:rPr>
              <a:t>用户调研</a:t>
            </a:r>
            <a:r>
              <a:rPr sz="2400" dirty="0">
                <a:solidFill>
                  <a:schemeClr val="tx1">
                    <a:lumMod val="65000"/>
                    <a:lumOff val="35000"/>
                  </a:schemeClr>
                </a:solidFill>
                <a:latin typeface="+mn-ea"/>
              </a:rPr>
              <a:t>：通过用户访谈,可用性测试,调查问卷,数据分析的方法对用户需求进行挖掘和分析</a:t>
            </a:r>
            <a:endParaRPr sz="2400" dirty="0">
              <a:solidFill>
                <a:schemeClr val="tx1">
                  <a:lumMod val="65000"/>
                  <a:lumOff val="35000"/>
                </a:schemeClr>
              </a:solidFill>
              <a:latin typeface="+mn-ea"/>
            </a:endParaRPr>
          </a:p>
          <a:p>
            <a:pPr lvl="0" indent="0" algn="l">
              <a:lnSpc>
                <a:spcPct val="130000"/>
              </a:lnSpc>
              <a:buFont typeface="Arial" panose="020B0604020202020204" pitchFamily="34" charset="0"/>
              <a:buNone/>
            </a:pPr>
            <a:r>
              <a:rPr sz="2400" b="1" dirty="0">
                <a:solidFill>
                  <a:schemeClr val="tx1">
                    <a:lumMod val="65000"/>
                    <a:lumOff val="35000"/>
                  </a:schemeClr>
                </a:solidFill>
                <a:latin typeface="+mn-ea"/>
              </a:rPr>
              <a:t>竞品分析</a:t>
            </a:r>
            <a:r>
              <a:rPr sz="2400" dirty="0">
                <a:solidFill>
                  <a:schemeClr val="tx1">
                    <a:lumMod val="65000"/>
                    <a:lumOff val="35000"/>
                  </a:schemeClr>
                </a:solidFill>
                <a:latin typeface="+mn-ea"/>
              </a:rPr>
              <a:t>：剖析产品的竞争对手,对其产品进行用户体验分析</a:t>
            </a:r>
            <a:endParaRPr sz="2400" dirty="0">
              <a:solidFill>
                <a:schemeClr val="tx1">
                  <a:lumMod val="65000"/>
                  <a:lumOff val="35000"/>
                </a:schemeClr>
              </a:solidFill>
              <a:latin typeface="+mn-ea"/>
            </a:endParaRPr>
          </a:p>
          <a:p>
            <a:pPr lvl="0" indent="0" algn="l">
              <a:lnSpc>
                <a:spcPct val="130000"/>
              </a:lnSpc>
              <a:buFont typeface="Arial" panose="020B0604020202020204" pitchFamily="34" charset="0"/>
              <a:buNone/>
            </a:pPr>
            <a:r>
              <a:rPr sz="2400" b="1" dirty="0">
                <a:solidFill>
                  <a:schemeClr val="tx1">
                    <a:lumMod val="65000"/>
                    <a:lumOff val="35000"/>
                  </a:schemeClr>
                </a:solidFill>
                <a:latin typeface="+mn-ea"/>
              </a:rPr>
              <a:t>盈利分析</a:t>
            </a:r>
            <a:r>
              <a:rPr sz="2400" dirty="0">
                <a:solidFill>
                  <a:schemeClr val="tx1">
                    <a:lumMod val="65000"/>
                    <a:lumOff val="35000"/>
                  </a:schemeClr>
                </a:solidFill>
                <a:latin typeface="+mn-ea"/>
              </a:rPr>
              <a:t>：估算产品成本,验证产品需求。</a:t>
            </a:r>
            <a:endParaRPr sz="2400" dirty="0">
              <a:solidFill>
                <a:schemeClr val="tx1">
                  <a:lumMod val="65000"/>
                  <a:lumOff val="35000"/>
                </a:schemeClr>
              </a:solidFill>
              <a:latin typeface="+mn-ea"/>
            </a:endParaRPr>
          </a:p>
        </p:txBody>
      </p:sp>
      <p:sp>
        <p:nvSpPr>
          <p:cNvPr id="18" name="矩形 4"/>
          <p:cNvSpPr/>
          <p:nvPr/>
        </p:nvSpPr>
        <p:spPr>
          <a:xfrm>
            <a:off x="7926342" y="925837"/>
            <a:ext cx="894080" cy="645795"/>
          </a:xfrm>
          <a:prstGeom prst="rect">
            <a:avLst/>
          </a:prstGeom>
        </p:spPr>
        <p:txBody>
          <a:bodyPr wrap="none">
            <a:spAutoFit/>
          </a:bodyPr>
          <a:lstStyle/>
          <a:p>
            <a:pPr algn="l" defTabSz="1218565">
              <a:lnSpc>
                <a:spcPct val="130000"/>
              </a:lnSpc>
              <a:defRPr/>
            </a:pPr>
            <a:r>
              <a:rPr lang="zh-CN" altLang="en-US" sz="2800" b="1" kern="0" dirty="0">
                <a:solidFill>
                  <a:schemeClr val="tx1"/>
                </a:solidFill>
                <a:latin typeface="微软雅黑" panose="020B0503020204020204" pitchFamily="34" charset="-122"/>
                <a:ea typeface="微软雅黑" panose="020B0503020204020204" pitchFamily="34" charset="-122"/>
                <a:sym typeface="+mn-ea"/>
              </a:rPr>
              <a:t>概述</a:t>
            </a:r>
            <a:endParaRPr lang="zh-CN" altLang="en-US" sz="2800" b="1" kern="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c.officeplus.cn/t/14/C6BB2FC340DC115F732099B8813DF845.jpg"/>
          <p:cNvPicPr>
            <a:picLocks noChangeAspect="1" noChangeArrowheads="1"/>
          </p:cNvPicPr>
          <p:nvPr/>
        </p:nvPicPr>
        <p:blipFill rotWithShape="1">
          <a:blip r:embed="rId1">
            <a:extLst>
              <a:ext uri="{28A0092B-C50C-407E-A947-70E740481C1C}">
                <a14:useLocalDpi xmlns:a14="http://schemas.microsoft.com/office/drawing/2010/main" val="0"/>
              </a:ext>
            </a:extLst>
          </a:blip>
          <a:srcRect l="24524" r="43216"/>
          <a:stretch>
            <a:fillRect/>
          </a:stretch>
        </p:blipFill>
        <p:spPr bwMode="auto">
          <a:xfrm>
            <a:off x="14516" y="-2795"/>
            <a:ext cx="3933172" cy="6860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812800" y="713218"/>
            <a:ext cx="3599544" cy="669290"/>
          </a:xfrm>
        </p:spPr>
        <p:txBody>
          <a:bodyPr/>
          <a:lstStyle/>
          <a:p>
            <a:r>
              <a:rPr lang="zh-CN" altLang="en-US" dirty="0"/>
              <a:t>市场调研</a:t>
            </a:r>
            <a:endParaRPr lang="zh-CN" altLang="en-US" dirty="0"/>
          </a:p>
        </p:txBody>
      </p:sp>
      <p:sp>
        <p:nvSpPr>
          <p:cNvPr id="5" name="Rectangle 4"/>
          <p:cNvSpPr/>
          <p:nvPr/>
        </p:nvSpPr>
        <p:spPr>
          <a:xfrm>
            <a:off x="0" y="4484914"/>
            <a:ext cx="3947688" cy="2373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p:nvSpPr>
        <p:spPr>
          <a:xfrm flipV="1">
            <a:off x="0" y="4484911"/>
            <a:ext cx="4013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p:nvCxnSpPr>
        <p:spPr>
          <a:xfrm>
            <a:off x="4165600" y="1727200"/>
            <a:ext cx="354148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982857" y="1727200"/>
            <a:ext cx="354148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矩形 3"/>
          <p:cNvSpPr/>
          <p:nvPr/>
        </p:nvSpPr>
        <p:spPr>
          <a:xfrm>
            <a:off x="4165872" y="2139634"/>
            <a:ext cx="3541486" cy="4450080"/>
          </a:xfrm>
          <a:prstGeom prst="rect">
            <a:avLst/>
          </a:prstGeom>
        </p:spPr>
        <p:txBody>
          <a:bodyPr wrap="square">
            <a:spAutoFit/>
          </a:bodyPr>
          <a:lstStyle/>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用户访谈</a:t>
            </a:r>
            <a:r>
              <a:rPr sz="2000" dirty="0">
                <a:solidFill>
                  <a:schemeClr val="tx1">
                    <a:lumMod val="65000"/>
                    <a:lumOff val="35000"/>
                  </a:schemeClr>
                </a:solidFill>
                <a:latin typeface="+mn-ea"/>
              </a:rPr>
              <a:t>主要是确定产品的方向，随机来对40个用户做访谈记录，写出需求列表。</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调查问卷</a:t>
            </a:r>
            <a:r>
              <a:rPr sz="2000" dirty="0">
                <a:solidFill>
                  <a:schemeClr val="tx1">
                    <a:lumMod val="65000"/>
                    <a:lumOff val="35000"/>
                  </a:schemeClr>
                </a:solidFill>
                <a:latin typeface="+mn-ea"/>
              </a:rPr>
              <a:t>是确定需求开发的优先级排序，目的是明确用户对需求的期望值。</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可用性测试</a:t>
            </a:r>
            <a:r>
              <a:rPr sz="2000" dirty="0">
                <a:solidFill>
                  <a:schemeClr val="tx1">
                    <a:lumMod val="65000"/>
                    <a:lumOff val="35000"/>
                  </a:schemeClr>
                </a:solidFill>
                <a:latin typeface="+mn-ea"/>
              </a:rPr>
              <a:t>是一边设计一边找用户来验证需求。</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dirty="0">
                <a:solidFill>
                  <a:schemeClr val="tx1">
                    <a:lumMod val="65000"/>
                    <a:lumOff val="35000"/>
                  </a:schemeClr>
                </a:solidFill>
                <a:latin typeface="+mn-ea"/>
              </a:rPr>
              <a:t>产品上线后对用户使用情况进行</a:t>
            </a:r>
            <a:r>
              <a:rPr sz="2000" b="1" dirty="0">
                <a:solidFill>
                  <a:schemeClr val="tx1">
                    <a:lumMod val="65000"/>
                    <a:lumOff val="35000"/>
                  </a:schemeClr>
                </a:solidFill>
                <a:latin typeface="+mn-ea"/>
              </a:rPr>
              <a:t>分析和改进</a:t>
            </a:r>
            <a:r>
              <a:rPr sz="2000" dirty="0">
                <a:solidFill>
                  <a:schemeClr val="tx1">
                    <a:lumMod val="65000"/>
                    <a:lumOff val="35000"/>
                  </a:schemeClr>
                </a:solidFill>
                <a:latin typeface="+mn-ea"/>
              </a:rPr>
              <a:t>。</a:t>
            </a:r>
            <a:endParaRPr sz="2000" dirty="0">
              <a:solidFill>
                <a:schemeClr val="tx1">
                  <a:lumMod val="65000"/>
                  <a:lumOff val="35000"/>
                </a:schemeClr>
              </a:solidFill>
              <a:latin typeface="+mn-ea"/>
            </a:endParaRPr>
          </a:p>
        </p:txBody>
      </p:sp>
      <p:sp>
        <p:nvSpPr>
          <p:cNvPr id="18" name="矩形 4"/>
          <p:cNvSpPr/>
          <p:nvPr/>
        </p:nvSpPr>
        <p:spPr>
          <a:xfrm>
            <a:off x="4165872" y="915042"/>
            <a:ext cx="2316480" cy="645795"/>
          </a:xfrm>
          <a:prstGeom prst="rect">
            <a:avLst/>
          </a:prstGeom>
        </p:spPr>
        <p:txBody>
          <a:bodyPr wrap="none">
            <a:spAutoFit/>
          </a:bodyPr>
          <a:lstStyle/>
          <a:p>
            <a:pPr algn="l" defTabSz="1218565">
              <a:lnSpc>
                <a:spcPct val="130000"/>
              </a:lnSpc>
              <a:defRPr/>
            </a:pPr>
            <a:r>
              <a:rPr lang="zh-CN" sz="2800" b="1" dirty="0">
                <a:solidFill>
                  <a:schemeClr val="tx1"/>
                </a:solidFill>
                <a:latin typeface="微软雅黑" panose="020B0503020204020204" pitchFamily="34" charset="-122"/>
                <a:ea typeface="微软雅黑" panose="020B0503020204020204" pitchFamily="34" charset="-122"/>
                <a:sym typeface="+mn-ea"/>
              </a:rPr>
              <a:t>用户</a:t>
            </a:r>
            <a:r>
              <a:rPr sz="2800" b="1" dirty="0">
                <a:solidFill>
                  <a:schemeClr val="tx1"/>
                </a:solidFill>
                <a:latin typeface="微软雅黑" panose="020B0503020204020204" pitchFamily="34" charset="-122"/>
                <a:ea typeface="微软雅黑" panose="020B0503020204020204" pitchFamily="34" charset="-122"/>
                <a:sym typeface="+mn-ea"/>
              </a:rPr>
              <a:t>调研方法</a:t>
            </a:r>
            <a:endParaRPr lang="zh-CN" altLang="en-US" sz="2800" b="1" kern="0" dirty="0">
              <a:solidFill>
                <a:schemeClr val="tx1"/>
              </a:solidFill>
              <a:latin typeface="微软雅黑" panose="020B0503020204020204" pitchFamily="34" charset="-122"/>
              <a:ea typeface="微软雅黑" panose="020B0503020204020204" pitchFamily="34" charset="-122"/>
              <a:sym typeface="+mn-ea"/>
            </a:endParaRPr>
          </a:p>
        </p:txBody>
      </p:sp>
      <p:sp>
        <p:nvSpPr>
          <p:cNvPr id="7" name="矩形 4"/>
          <p:cNvSpPr/>
          <p:nvPr/>
        </p:nvSpPr>
        <p:spPr>
          <a:xfrm>
            <a:off x="7982857" y="915042"/>
            <a:ext cx="2316480" cy="645795"/>
          </a:xfrm>
          <a:prstGeom prst="rect">
            <a:avLst/>
          </a:prstGeom>
        </p:spPr>
        <p:txBody>
          <a:bodyPr wrap="none">
            <a:spAutoFit/>
          </a:bodyPr>
          <a:p>
            <a:pPr algn="l" defTabSz="1218565">
              <a:lnSpc>
                <a:spcPct val="130000"/>
              </a:lnSpc>
              <a:defRPr/>
            </a:pPr>
            <a:r>
              <a:rPr lang="zh-CN" altLang="en-US" sz="2800" b="1" kern="0" dirty="0">
                <a:solidFill>
                  <a:schemeClr val="tx1"/>
                </a:solidFill>
                <a:latin typeface="微软雅黑" panose="020B0503020204020204" pitchFamily="34" charset="-122"/>
                <a:ea typeface="微软雅黑" panose="020B0503020204020204" pitchFamily="34" charset="-122"/>
                <a:sym typeface="+mn-ea"/>
              </a:rPr>
              <a:t>用户体验分析</a:t>
            </a:r>
            <a:endParaRPr lang="zh-CN" altLang="en-US" sz="2800" b="1" kern="0" dirty="0">
              <a:solidFill>
                <a:schemeClr val="tx1"/>
              </a:solidFill>
              <a:latin typeface="微软雅黑" panose="020B0503020204020204" pitchFamily="34" charset="-122"/>
              <a:ea typeface="微软雅黑" panose="020B0503020204020204" pitchFamily="34" charset="-122"/>
              <a:sym typeface="+mn-ea"/>
            </a:endParaRPr>
          </a:p>
        </p:txBody>
      </p:sp>
      <p:sp>
        <p:nvSpPr>
          <p:cNvPr id="8" name="矩形 3"/>
          <p:cNvSpPr/>
          <p:nvPr/>
        </p:nvSpPr>
        <p:spPr>
          <a:xfrm>
            <a:off x="7982585" y="2139950"/>
            <a:ext cx="3759200" cy="4450080"/>
          </a:xfrm>
          <a:prstGeom prst="rect">
            <a:avLst/>
          </a:prstGeom>
        </p:spPr>
        <p:txBody>
          <a:bodyPr wrap="square">
            <a:spAutoFit/>
          </a:bodyPr>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战略层</a:t>
            </a:r>
            <a:r>
              <a:rPr sz="2000" dirty="0">
                <a:solidFill>
                  <a:schemeClr val="tx1">
                    <a:lumMod val="65000"/>
                    <a:lumOff val="35000"/>
                  </a:schemeClr>
                </a:solidFill>
                <a:latin typeface="+mn-ea"/>
              </a:rPr>
              <a:t>：分析产品的目标用户和商业价值，找出突破点</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范围层</a:t>
            </a:r>
            <a:r>
              <a:rPr sz="2000" dirty="0">
                <a:solidFill>
                  <a:schemeClr val="tx1">
                    <a:lumMod val="65000"/>
                    <a:lumOff val="35000"/>
                  </a:schemeClr>
                </a:solidFill>
                <a:latin typeface="+mn-ea"/>
              </a:rPr>
              <a:t>：针对产品的功能和内容进行分析，确定需求优先级；</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结构层</a:t>
            </a:r>
            <a:r>
              <a:rPr sz="2000" dirty="0">
                <a:solidFill>
                  <a:schemeClr val="tx1">
                    <a:lumMod val="65000"/>
                    <a:lumOff val="35000"/>
                  </a:schemeClr>
                </a:solidFill>
                <a:latin typeface="+mn-ea"/>
              </a:rPr>
              <a:t>：使用过程中的用户行为和呈现的信息是否合理；</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框架层</a:t>
            </a:r>
            <a:r>
              <a:rPr sz="2000" dirty="0">
                <a:solidFill>
                  <a:schemeClr val="tx1">
                    <a:lumMod val="65000"/>
                    <a:lumOff val="35000"/>
                  </a:schemeClr>
                </a:solidFill>
                <a:latin typeface="+mn-ea"/>
              </a:rPr>
              <a:t>：要做成什么样的App，是否符合用户的习惯</a:t>
            </a:r>
            <a:endParaRPr sz="2000" dirty="0">
              <a:solidFill>
                <a:schemeClr val="tx1">
                  <a:lumMod val="65000"/>
                  <a:lumOff val="35000"/>
                </a:schemeClr>
              </a:solidFill>
              <a:latin typeface="+mn-ea"/>
            </a:endParaRPr>
          </a:p>
          <a:p>
            <a:pPr marL="342900" lvl="0" indent="-342900" algn="l">
              <a:lnSpc>
                <a:spcPct val="130000"/>
              </a:lnSpc>
              <a:buFont typeface="Arial" panose="020B0604020202020204" pitchFamily="34" charset="0"/>
              <a:buChar char="•"/>
            </a:pPr>
            <a:r>
              <a:rPr sz="2000" b="1" dirty="0">
                <a:solidFill>
                  <a:schemeClr val="tx1">
                    <a:lumMod val="65000"/>
                    <a:lumOff val="35000"/>
                  </a:schemeClr>
                </a:solidFill>
                <a:latin typeface="+mn-ea"/>
              </a:rPr>
              <a:t>表现层</a:t>
            </a:r>
            <a:r>
              <a:rPr sz="2000" dirty="0">
                <a:solidFill>
                  <a:schemeClr val="tx1">
                    <a:lumMod val="65000"/>
                    <a:lumOff val="35000"/>
                  </a:schemeClr>
                </a:solidFill>
                <a:latin typeface="+mn-ea"/>
              </a:rPr>
              <a:t>：产品的视觉效果如何。</a:t>
            </a:r>
            <a:endParaRPr sz="2000"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0" y="1790360"/>
            <a:ext cx="7808006" cy="1247775"/>
          </a:xfrm>
        </p:spPr>
        <p:txBody>
          <a:bodyPr/>
          <a:lstStyle/>
          <a:p>
            <a:r>
              <a:rPr lang="zh-CN" altLang="en-US" dirty="0"/>
              <a:t>这里本来该</a:t>
            </a:r>
            <a:endParaRPr lang="zh-CN" altLang="en-US" dirty="0"/>
          </a:p>
        </p:txBody>
      </p:sp>
      <p:sp>
        <p:nvSpPr>
          <p:cNvPr id="3" name="Text Placeholder 2"/>
          <p:cNvSpPr>
            <a:spLocks noGrp="1"/>
          </p:cNvSpPr>
          <p:nvPr>
            <p:ph type="body" sz="quarter" idx="11"/>
          </p:nvPr>
        </p:nvSpPr>
        <p:spPr>
          <a:xfrm>
            <a:off x="914400" y="3756025"/>
            <a:ext cx="4516120" cy="932815"/>
          </a:xfrm>
        </p:spPr>
        <p:txBody>
          <a:bodyPr wrap="square"/>
          <a:lstStyle/>
          <a:p>
            <a:r>
              <a:rPr lang="zh-CN" altLang="zh-CN" sz="2400" dirty="0"/>
              <a:t>然鹅要考试啦，下次吧下次吧。</a:t>
            </a:r>
            <a:endParaRPr lang="zh-CN" altLang="zh-CN" sz="2400" dirty="0"/>
          </a:p>
          <a:p>
            <a:endParaRPr lang="zh-CN" altLang="zh-CN" sz="2400" dirty="0"/>
          </a:p>
        </p:txBody>
      </p:sp>
      <p:sp>
        <p:nvSpPr>
          <p:cNvPr id="4" name="Text Placeholder 3"/>
          <p:cNvSpPr>
            <a:spLocks noGrp="1"/>
          </p:cNvSpPr>
          <p:nvPr>
            <p:ph type="body" sz="quarter" idx="12"/>
          </p:nvPr>
        </p:nvSpPr>
        <p:spPr>
          <a:xfrm>
            <a:off x="914400" y="2787468"/>
            <a:ext cx="7808006" cy="1151255"/>
          </a:xfrm>
        </p:spPr>
        <p:txBody>
          <a:bodyPr/>
          <a:lstStyle/>
          <a:p>
            <a:r>
              <a:rPr lang="zh-CN" altLang="en-US" sz="6600" dirty="0"/>
              <a:t>举个栗子</a:t>
            </a:r>
            <a:endParaRPr lang="zh-CN" altLang="en-US" sz="6600" dirty="0"/>
          </a:p>
        </p:txBody>
      </p:sp>
      <p:sp>
        <p:nvSpPr>
          <p:cNvPr id="5" name="Text Placeholder 4"/>
          <p:cNvSpPr>
            <a:spLocks noGrp="1"/>
          </p:cNvSpPr>
          <p:nvPr>
            <p:ph type="body" sz="quarter" idx="13"/>
          </p:nvPr>
        </p:nvSpPr>
        <p:spPr>
          <a:xfrm>
            <a:off x="914400" y="4215314"/>
            <a:ext cx="6125029" cy="386080"/>
          </a:xfrm>
        </p:spPr>
        <p:txBody>
          <a:bodyPr/>
          <a:lstStyle/>
          <a:p>
            <a:r>
              <a:rPr lang="zh-CN" altLang="en-US" dirty="0"/>
              <a:t>如果我还能腾出半天做个</a:t>
            </a:r>
            <a:r>
              <a:rPr lang="en-US" altLang="zh-CN" dirty="0"/>
              <a:t>PPT~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12800" y="3787775"/>
            <a:ext cx="3279140" cy="396240"/>
          </a:xfrm>
        </p:spPr>
        <p:txBody>
          <a:bodyPr/>
          <a:lstStyle/>
          <a:p>
            <a:r>
              <a:rPr lang="en-US" altLang="zh-CN" sz="3200" dirty="0"/>
              <a:t>Part One</a:t>
            </a:r>
            <a:endParaRPr lang="en-US" altLang="zh-CN" sz="3200" dirty="0"/>
          </a:p>
        </p:txBody>
      </p:sp>
      <p:sp>
        <p:nvSpPr>
          <p:cNvPr id="5" name="Text Placeholder 4"/>
          <p:cNvSpPr>
            <a:spLocks noGrp="1"/>
          </p:cNvSpPr>
          <p:nvPr>
            <p:ph type="body" sz="quarter" idx="13"/>
          </p:nvPr>
        </p:nvSpPr>
        <p:spPr/>
        <p:txBody>
          <a:bodyPr/>
          <a:lstStyle/>
          <a:p>
            <a:endParaRPr lang="en-US" dirty="0"/>
          </a:p>
          <a:p>
            <a:endParaRPr lang="en-US" dirty="0"/>
          </a:p>
        </p:txBody>
      </p:sp>
      <p:sp>
        <p:nvSpPr>
          <p:cNvPr id="6" name="Text Placeholder 5"/>
          <p:cNvSpPr>
            <a:spLocks noGrp="1"/>
          </p:cNvSpPr>
          <p:nvPr>
            <p:ph type="body" sz="quarter" idx="15"/>
          </p:nvPr>
        </p:nvSpPr>
        <p:spPr>
          <a:xfrm>
            <a:off x="812800" y="4655185"/>
            <a:ext cx="3279140" cy="679450"/>
          </a:xfrm>
        </p:spPr>
        <p:txBody>
          <a:bodyPr/>
          <a:lstStyle/>
          <a:p>
            <a:r>
              <a:rPr lang="zh-CN" sz="4800" dirty="0"/>
              <a:t>本周新闻</a:t>
            </a:r>
            <a:endParaRPr lang="zh-CN" sz="4800" dirty="0"/>
          </a:p>
        </p:txBody>
      </p:sp>
      <p:sp>
        <p:nvSpPr>
          <p:cNvPr id="8" name="Text Placeholder 7"/>
          <p:cNvSpPr>
            <a:spLocks noGrp="1"/>
          </p:cNvSpPr>
          <p:nvPr>
            <p:ph type="body" sz="quarter" idx="17"/>
          </p:nvPr>
        </p:nvSpPr>
        <p:spPr>
          <a:xfrm>
            <a:off x="6334125" y="3787775"/>
            <a:ext cx="3279140" cy="396240"/>
          </a:xfrm>
        </p:spPr>
        <p:txBody>
          <a:bodyPr/>
          <a:lstStyle/>
          <a:p>
            <a:r>
              <a:rPr lang="en-US" sz="3200" dirty="0"/>
              <a:t>Part Two</a:t>
            </a:r>
            <a:endParaRPr lang="en-US" sz="3200" dirty="0"/>
          </a:p>
        </p:txBody>
      </p:sp>
      <p:sp>
        <p:nvSpPr>
          <p:cNvPr id="9" name="Text Placeholder 8"/>
          <p:cNvSpPr>
            <a:spLocks noGrp="1"/>
          </p:cNvSpPr>
          <p:nvPr>
            <p:ph type="body" sz="quarter" idx="18"/>
          </p:nvPr>
        </p:nvSpPr>
        <p:spPr>
          <a:xfrm>
            <a:off x="6334125" y="4655185"/>
            <a:ext cx="3279140" cy="679450"/>
          </a:xfrm>
        </p:spPr>
        <p:txBody>
          <a:bodyPr/>
          <a:lstStyle/>
          <a:p>
            <a:r>
              <a:rPr lang="zh-CN" altLang="zh-CN" sz="4800" dirty="0"/>
              <a:t>产品分享</a:t>
            </a:r>
            <a:endParaRPr lang="zh-CN" altLang="zh-CN" sz="4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zh-CN" dirty="0"/>
              <a:t>Part One</a:t>
            </a:r>
            <a:endParaRPr lang="en-US" dirty="0"/>
          </a:p>
        </p:txBody>
      </p:sp>
      <p:sp>
        <p:nvSpPr>
          <p:cNvPr id="3" name="Text Placeholder 2"/>
          <p:cNvSpPr>
            <a:spLocks noGrp="1"/>
          </p:cNvSpPr>
          <p:nvPr>
            <p:ph type="body" sz="quarter" idx="11"/>
          </p:nvPr>
        </p:nvSpPr>
        <p:spPr>
          <a:xfrm>
            <a:off x="4305300" y="3328745"/>
            <a:ext cx="3581400" cy="861695"/>
          </a:xfrm>
        </p:spPr>
        <p:txBody>
          <a:bodyPr/>
          <a:lstStyle/>
          <a:p>
            <a:r>
              <a:rPr lang="zh-CN" altLang="en-US" dirty="0"/>
              <a:t>本周新闻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1855" y="2398172"/>
            <a:ext cx="8223885" cy="2061210"/>
          </a:xfrm>
          <a:prstGeom prst="rect">
            <a:avLst/>
          </a:prstGeom>
          <a:noFill/>
        </p:spPr>
        <p:txBody>
          <a:bodyPr wrap="none" rtlCol="0">
            <a:spAutoFit/>
          </a:bodyPr>
          <a:lstStyle/>
          <a:p>
            <a:pPr algn="l">
              <a:spcBef>
                <a:spcPts val="600"/>
              </a:spcBef>
            </a:pPr>
            <a:r>
              <a:rPr sz="6000" b="1" kern="0" dirty="0">
                <a:solidFill>
                  <a:schemeClr val="bg1"/>
                </a:solidFill>
                <a:effectLst>
                  <a:outerShdw blurRad="38100" dist="38100" dir="2700000" algn="tl">
                    <a:srgbClr val="000000">
                      <a:alpha val="43137"/>
                    </a:srgbClr>
                  </a:outerShdw>
                </a:effectLst>
                <a:cs typeface="+mn-ea"/>
                <a:sym typeface="+mn-lt"/>
              </a:rPr>
              <a:t>微信打赏停止，</a:t>
            </a:r>
            <a:endParaRPr sz="6000" b="1" kern="0" dirty="0">
              <a:solidFill>
                <a:schemeClr val="bg1"/>
              </a:solidFill>
              <a:effectLst>
                <a:outerShdw blurRad="38100" dist="38100" dir="2700000" algn="tl">
                  <a:srgbClr val="000000">
                    <a:alpha val="43137"/>
                  </a:srgbClr>
                </a:outerShdw>
              </a:effectLst>
              <a:cs typeface="+mn-ea"/>
              <a:sym typeface="+mn-lt"/>
            </a:endParaRPr>
          </a:p>
          <a:p>
            <a:pPr algn="l">
              <a:spcBef>
                <a:spcPts val="600"/>
              </a:spcBef>
            </a:pPr>
            <a:r>
              <a:rPr sz="6000" b="1" kern="0" dirty="0">
                <a:solidFill>
                  <a:schemeClr val="bg1"/>
                </a:solidFill>
                <a:effectLst>
                  <a:outerShdw blurRad="38100" dist="38100" dir="2700000" algn="tl">
                    <a:srgbClr val="000000">
                      <a:alpha val="43137"/>
                    </a:srgbClr>
                  </a:outerShdw>
                </a:effectLst>
                <a:cs typeface="+mn-ea"/>
                <a:sym typeface="+mn-lt"/>
              </a:rPr>
              <a:t>因为苹果要收“知识税” </a:t>
            </a:r>
            <a:endParaRPr sz="6000" b="1" kern="0" dirty="0">
              <a:solidFill>
                <a:schemeClr val="bg1"/>
              </a:solidFill>
              <a:effectLst>
                <a:outerShdw blurRad="38100" dist="38100" dir="2700000" algn="tl">
                  <a:srgbClr val="000000">
                    <a:alpha val="43137"/>
                  </a:srgbClr>
                </a:outerShdw>
              </a:effectLst>
              <a:cs typeface="+mn-ea"/>
              <a:sym typeface="+mn-lt"/>
            </a:endParaRPr>
          </a:p>
        </p:txBody>
      </p:sp>
      <p:sp>
        <p:nvSpPr>
          <p:cNvPr id="3" name="TextBox 2"/>
          <p:cNvSpPr txBox="1"/>
          <p:nvPr/>
        </p:nvSpPr>
        <p:spPr>
          <a:xfrm>
            <a:off x="38796" y="831906"/>
            <a:ext cx="3249608" cy="3770263"/>
          </a:xfrm>
          <a:prstGeom prst="rect">
            <a:avLst/>
          </a:prstGeom>
          <a:noFill/>
        </p:spPr>
        <p:txBody>
          <a:bodyPr wrap="none" rtlCol="0">
            <a:spAutoFit/>
          </a:bodyPr>
          <a:lstStyle/>
          <a:p>
            <a:pPr>
              <a:spcBef>
                <a:spcPts val="600"/>
              </a:spcBef>
            </a:pPr>
            <a:r>
              <a:rPr lang="zh-CN" altLang="en-US" sz="23900" b="1" kern="0" dirty="0">
                <a:solidFill>
                  <a:schemeClr val="bg1"/>
                </a:solidFill>
                <a:cs typeface="+mn-ea"/>
                <a:sym typeface="+mn-lt"/>
              </a:rPr>
              <a:t>“</a:t>
            </a:r>
            <a:endParaRPr lang="en-US" sz="23900" b="1" kern="0" dirty="0">
              <a:solidFill>
                <a:schemeClr val="bg1"/>
              </a:solidFill>
              <a:cs typeface="+mn-ea"/>
              <a:sym typeface="+mn-lt"/>
            </a:endParaRPr>
          </a:p>
        </p:txBody>
      </p:sp>
      <p:sp>
        <p:nvSpPr>
          <p:cNvPr id="5" name="TextBox 1"/>
          <p:cNvSpPr txBox="1"/>
          <p:nvPr/>
        </p:nvSpPr>
        <p:spPr>
          <a:xfrm>
            <a:off x="8124190" y="5529580"/>
            <a:ext cx="2979420" cy="613410"/>
          </a:xfrm>
          <a:prstGeom prst="rect">
            <a:avLst/>
          </a:prstGeom>
          <a:noFill/>
        </p:spPr>
        <p:txBody>
          <a:bodyPr wrap="square" rtlCol="0">
            <a:spAutoFit/>
          </a:bodyPr>
          <a:p>
            <a:pPr algn="l">
              <a:spcBef>
                <a:spcPts val="600"/>
              </a:spcBef>
            </a:pPr>
            <a:r>
              <a:rPr lang="en-US" sz="32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——尚钺 36</a:t>
            </a:r>
            <a:r>
              <a:rPr lang="zh-CN" altLang="en-US" sz="32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氪</a:t>
            </a:r>
            <a:endParaRPr lang="en-US" sz="32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2800" y="713218"/>
            <a:ext cx="3599544" cy="669290"/>
          </a:xfrm>
        </p:spPr>
        <p:txBody>
          <a:bodyPr/>
          <a:lstStyle/>
          <a:p>
            <a:r>
              <a:rPr lang="zh-CN" altLang="zh-CN" dirty="0"/>
              <a:t>事件</a:t>
            </a:r>
            <a:endParaRPr lang="zh-CN" altLang="zh-CN" dirty="0"/>
          </a:p>
        </p:txBody>
      </p:sp>
      <p:sp>
        <p:nvSpPr>
          <p:cNvPr id="4" name="Rectangle 3"/>
          <p:cNvSpPr/>
          <p:nvPr/>
        </p:nvSpPr>
        <p:spPr>
          <a:xfrm>
            <a:off x="8362950" y="0"/>
            <a:ext cx="3829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812800" y="1765935"/>
            <a:ext cx="6869430" cy="3741420"/>
          </a:xfrm>
          <a:prstGeom prst="rect">
            <a:avLst/>
          </a:prstGeom>
          <a:noFill/>
        </p:spPr>
        <p:txBody>
          <a:bodyPr wrap="square" rtlCol="0" anchor="t">
            <a:spAutoFit/>
          </a:bodyPr>
          <a:p>
            <a:pPr marL="342900" indent="-342900">
              <a:lnSpc>
                <a:spcPct val="140000"/>
              </a:lnSpc>
              <a:spcBef>
                <a:spcPts val="600"/>
              </a:spcBef>
              <a:buFont typeface="Arial" panose="020B0604020202020204" pitchFamily="34" charset="0"/>
              <a:buChar char="•"/>
            </a:pPr>
            <a:r>
              <a:rPr lang="en-US" altLang="zh-CN" sz="2000" kern="0" dirty="0">
                <a:latin typeface="微软雅黑" panose="020B0503020204020204" pitchFamily="34" charset="-122"/>
                <a:ea typeface="微软雅黑" panose="020B0503020204020204" pitchFamily="34" charset="-122"/>
                <a:cs typeface="+mn-ea"/>
                <a:sym typeface="+mn-lt"/>
              </a:rPr>
              <a:t>2017</a:t>
            </a:r>
            <a:r>
              <a:rPr lang="zh-CN" altLang="en-US" sz="2000" kern="0" dirty="0">
                <a:latin typeface="微软雅黑" panose="020B0503020204020204" pitchFamily="34" charset="-122"/>
                <a:ea typeface="微软雅黑" panose="020B0503020204020204" pitchFamily="34" charset="-122"/>
                <a:cs typeface="+mn-ea"/>
                <a:sym typeface="+mn-lt"/>
              </a:rPr>
              <a:t>年</a:t>
            </a:r>
            <a:r>
              <a:rPr lang="en-US" altLang="zh-CN" sz="2000" kern="0" dirty="0">
                <a:latin typeface="微软雅黑" panose="020B0503020204020204" pitchFamily="34" charset="-122"/>
                <a:ea typeface="微软雅黑" panose="020B0503020204020204" pitchFamily="34" charset="-122"/>
                <a:cs typeface="+mn-ea"/>
                <a:sym typeface="+mn-lt"/>
              </a:rPr>
              <a:t>4</a:t>
            </a:r>
            <a:r>
              <a:rPr lang="zh-CN" altLang="en-US" sz="2000" kern="0" dirty="0">
                <a:latin typeface="微软雅黑" panose="020B0503020204020204" pitchFamily="34" charset="-122"/>
                <a:ea typeface="微软雅黑" panose="020B0503020204020204" pitchFamily="34" charset="-122"/>
                <a:cs typeface="+mn-ea"/>
                <a:sym typeface="+mn-lt"/>
              </a:rPr>
              <a:t>月</a:t>
            </a:r>
            <a:r>
              <a:rPr lang="en-US" altLang="zh-CN" sz="2000" kern="0" dirty="0">
                <a:latin typeface="微软雅黑" panose="020B0503020204020204" pitchFamily="34" charset="-122"/>
                <a:ea typeface="微软雅黑" panose="020B0503020204020204" pitchFamily="34" charset="-122"/>
                <a:cs typeface="+mn-ea"/>
                <a:sym typeface="+mn-lt"/>
              </a:rPr>
              <a:t>18</a:t>
            </a:r>
            <a:r>
              <a:rPr lang="zh-CN" altLang="en-US" sz="2000" kern="0" dirty="0">
                <a:latin typeface="微软雅黑" panose="020B0503020204020204" pitchFamily="34" charset="-122"/>
                <a:ea typeface="微软雅黑" panose="020B0503020204020204" pitchFamily="34" charset="-122"/>
                <a:cs typeface="+mn-ea"/>
                <a:sym typeface="+mn-lt"/>
              </a:rPr>
              <a:t>日，苹果更新了3.1.1条款，更严格要求 App </a:t>
            </a:r>
            <a:r>
              <a:rPr lang="zh-CN" altLang="en-US" sz="2800" b="1" kern="0" dirty="0">
                <a:latin typeface="微软雅黑" panose="020B0503020204020204" pitchFamily="34" charset="-122"/>
                <a:ea typeface="微软雅黑" panose="020B0503020204020204" pitchFamily="34" charset="-122"/>
                <a:cs typeface="+mn-ea"/>
                <a:sym typeface="+mn-lt"/>
              </a:rPr>
              <a:t>不得</a:t>
            </a:r>
            <a:r>
              <a:rPr lang="zh-CN" altLang="en-US" sz="2000" kern="0" dirty="0">
                <a:latin typeface="微软雅黑" panose="020B0503020204020204" pitchFamily="34" charset="-122"/>
                <a:ea typeface="微软雅黑" panose="020B0503020204020204" pitchFamily="34" charset="-122"/>
                <a:cs typeface="+mn-ea"/>
                <a:sym typeface="+mn-lt"/>
              </a:rPr>
              <a:t>包含指引客户使用非 IAP 机制进行购买的按钮、外部链接或其他行动号召用语。</a:t>
            </a:r>
            <a:endParaRPr lang="zh-CN" altLang="en-US" sz="2000" kern="0" dirty="0">
              <a:latin typeface="微软雅黑" panose="020B0503020204020204" pitchFamily="34" charset="-122"/>
              <a:ea typeface="微软雅黑" panose="020B0503020204020204" pitchFamily="34" charset="-122"/>
              <a:cs typeface="+mn-ea"/>
              <a:sym typeface="+mn-lt"/>
            </a:endParaRPr>
          </a:p>
          <a:p>
            <a:pPr marL="342900" indent="-342900">
              <a:lnSpc>
                <a:spcPct val="140000"/>
              </a:lnSpc>
              <a:spcBef>
                <a:spcPts val="600"/>
              </a:spcBef>
              <a:buFont typeface="Arial" panose="020B0604020202020204" pitchFamily="34" charset="0"/>
              <a:buChar char="•"/>
            </a:pPr>
            <a:r>
              <a:rPr lang="zh-CN" altLang="en-US" sz="2000" kern="0" dirty="0">
                <a:latin typeface="微软雅黑" panose="020B0503020204020204" pitchFamily="34" charset="-122"/>
                <a:ea typeface="微软雅黑" panose="020B0503020204020204" pitchFamily="34" charset="-122"/>
                <a:cs typeface="+mn-ea"/>
                <a:sym typeface="+mn-lt"/>
              </a:rPr>
              <a:t>如果根据 IAP 机制，微信每笔公号赞赏必须交</a:t>
            </a:r>
            <a:r>
              <a:rPr lang="zh-CN" altLang="en-US" sz="2800" b="1" kern="0" dirty="0">
                <a:latin typeface="微软雅黑" panose="020B0503020204020204" pitchFamily="34" charset="-122"/>
                <a:ea typeface="微软雅黑" panose="020B0503020204020204" pitchFamily="34" charset="-122"/>
                <a:cs typeface="+mn-ea"/>
                <a:sym typeface="+mn-lt"/>
              </a:rPr>
              <a:t> 30% </a:t>
            </a:r>
            <a:r>
              <a:rPr lang="zh-CN" altLang="en-US" sz="2000" kern="0" dirty="0">
                <a:latin typeface="微软雅黑" panose="020B0503020204020204" pitchFamily="34" charset="-122"/>
                <a:ea typeface="微软雅黑" panose="020B0503020204020204" pitchFamily="34" charset="-122"/>
                <a:cs typeface="+mn-ea"/>
                <a:sym typeface="+mn-lt"/>
              </a:rPr>
              <a:t>给苹果。</a:t>
            </a:r>
            <a:endParaRPr lang="zh-CN" altLang="en-US" sz="2000" kern="0" dirty="0">
              <a:latin typeface="微软雅黑" panose="020B0503020204020204" pitchFamily="34" charset="-122"/>
              <a:ea typeface="微软雅黑" panose="020B0503020204020204" pitchFamily="34" charset="-122"/>
              <a:cs typeface="+mn-ea"/>
              <a:sym typeface="+mn-lt"/>
            </a:endParaRPr>
          </a:p>
          <a:p>
            <a:pPr marL="285750" indent="-285750">
              <a:lnSpc>
                <a:spcPct val="140000"/>
              </a:lnSpc>
              <a:spcBef>
                <a:spcPts val="600"/>
              </a:spcBef>
              <a:buFont typeface="Arial" panose="020B0604020202020204" pitchFamily="34" charset="0"/>
              <a:buChar char="•"/>
            </a:pPr>
            <a:r>
              <a:rPr lang="en-US" altLang="zh-CN" kern="0" dirty="0">
                <a:latin typeface="微软雅黑" panose="020B0503020204020204" pitchFamily="34" charset="-122"/>
                <a:ea typeface="微软雅黑" panose="020B0503020204020204" pitchFamily="34" charset="-122"/>
                <a:cs typeface="+mn-ea"/>
                <a:sym typeface="+mn-lt"/>
              </a:rPr>
              <a:t>19</a:t>
            </a:r>
            <a:r>
              <a:rPr lang="zh-CN" altLang="en-US" sz="2000" kern="0" dirty="0">
                <a:latin typeface="微软雅黑" panose="020B0503020204020204" pitchFamily="34" charset="-122"/>
                <a:ea typeface="微软雅黑" panose="020B0503020204020204" pitchFamily="34" charset="-122"/>
                <a:cs typeface="+mn-ea"/>
                <a:sym typeface="+mn-lt"/>
              </a:rPr>
              <a:t>日凌晨，微信发布官方通知，宣布紧急</a:t>
            </a:r>
            <a:r>
              <a:rPr lang="zh-CN" altLang="en-US" sz="2800" b="1" kern="0" dirty="0">
                <a:latin typeface="微软雅黑" panose="020B0503020204020204" pitchFamily="34" charset="-122"/>
                <a:ea typeface="微软雅黑" panose="020B0503020204020204" pitchFamily="34" charset="-122"/>
                <a:cs typeface="+mn-ea"/>
                <a:sym typeface="+mn-lt"/>
              </a:rPr>
              <a:t>关闭</a:t>
            </a:r>
            <a:r>
              <a:rPr lang="zh-CN" altLang="en-US" sz="2000" kern="0" dirty="0">
                <a:latin typeface="微软雅黑" panose="020B0503020204020204" pitchFamily="34" charset="-122"/>
                <a:ea typeface="微软雅黑" panose="020B0503020204020204" pitchFamily="34" charset="-122"/>
                <a:cs typeface="+mn-ea"/>
                <a:sym typeface="+mn-lt"/>
              </a:rPr>
              <a:t>iOS版微信公众平台文章的赞赏、及个人转账功能。</a:t>
            </a:r>
            <a:endParaRPr lang="zh-CN" altLang="en-US" sz="2000" kern="0"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9881235" y="1382395"/>
            <a:ext cx="792480" cy="4880610"/>
          </a:xfrm>
          <a:prstGeom prst="rect">
            <a:avLst/>
          </a:prstGeom>
          <a:noFill/>
        </p:spPr>
        <p:txBody>
          <a:bodyPr vert="eaVert" wrap="square" rtlCol="0">
            <a:spAutoFit/>
          </a:bodyPr>
          <a:p>
            <a:pPr algn="dist">
              <a:lnSpc>
                <a:spcPct val="100000"/>
              </a:lnSpc>
              <a:spcBef>
                <a:spcPts val="600"/>
              </a:spcBef>
            </a:pPr>
            <a:r>
              <a:rPr lang="zh-CN" altLang="en-US" sz="4000" kern="0" dirty="0">
                <a:solidFill>
                  <a:schemeClr val="bg1"/>
                </a:solidFill>
                <a:latin typeface="叶根友毛笔行书2.0版" panose="02010601030101010101" charset="-122"/>
                <a:ea typeface="叶根友毛笔行书2.0版" panose="02010601030101010101" charset="-122"/>
                <a:cs typeface="+mn-ea"/>
                <a:sym typeface="+mn-lt"/>
              </a:rPr>
              <a:t>一声惊雷，峥嵘初现。</a:t>
            </a:r>
            <a:endParaRPr lang="zh-CN" altLang="en-US" sz="4000" kern="0" dirty="0">
              <a:solidFill>
                <a:schemeClr val="bg1"/>
              </a:solidFill>
              <a:latin typeface="叶根友毛笔行书2.0版" panose="02010601030101010101" charset="-122"/>
              <a:ea typeface="叶根友毛笔行书2.0版" panose="02010601030101010101" charset="-122"/>
              <a:cs typeface="+mn-ea"/>
              <a:sym typeface="+mn-lt"/>
            </a:endParaRPr>
          </a:p>
        </p:txBody>
      </p:sp>
      <p:pic>
        <p:nvPicPr>
          <p:cNvPr id="5" name="图片 4"/>
          <p:cNvPicPr>
            <a:picLocks noChangeAspect="1"/>
          </p:cNvPicPr>
          <p:nvPr/>
        </p:nvPicPr>
        <p:blipFill>
          <a:blip r:embed="rId1"/>
          <a:srcRect t="7077"/>
          <a:stretch>
            <a:fillRect/>
          </a:stretch>
        </p:blipFill>
        <p:spPr>
          <a:xfrm>
            <a:off x="8362315" y="550545"/>
            <a:ext cx="3829050" cy="6318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2800" y="713218"/>
            <a:ext cx="3599544" cy="669290"/>
          </a:xfrm>
        </p:spPr>
        <p:txBody>
          <a:bodyPr/>
          <a:lstStyle/>
          <a:p>
            <a:r>
              <a:rPr lang="zh-CN" altLang="zh-CN" dirty="0"/>
              <a:t>观点</a:t>
            </a:r>
            <a:endParaRPr lang="zh-CN" altLang="zh-CN" dirty="0"/>
          </a:p>
        </p:txBody>
      </p:sp>
      <p:sp>
        <p:nvSpPr>
          <p:cNvPr id="4" name="Rectangle 3"/>
          <p:cNvSpPr/>
          <p:nvPr/>
        </p:nvSpPr>
        <p:spPr>
          <a:xfrm>
            <a:off x="8362950" y="0"/>
            <a:ext cx="3829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812800" y="1664335"/>
            <a:ext cx="7640955" cy="4236720"/>
          </a:xfrm>
          <a:prstGeom prst="rect">
            <a:avLst/>
          </a:prstGeom>
          <a:noFill/>
        </p:spPr>
        <p:txBody>
          <a:bodyPr wrap="square" rtlCol="0" anchor="t">
            <a:spAutoFit/>
          </a:bodyPr>
          <a:p>
            <a:pPr marL="342900" indent="-342900">
              <a:lnSpc>
                <a:spcPct val="150000"/>
              </a:lnSpc>
              <a:spcBef>
                <a:spcPts val="600"/>
              </a:spcBef>
              <a:buAutoNum type="arabicPeriod"/>
            </a:pPr>
            <a:r>
              <a:rPr lang="zh-CN" altLang="en-US" b="1" kern="0" dirty="0">
                <a:latin typeface="微软雅黑" panose="020B0503020204020204" pitchFamily="34" charset="-122"/>
                <a:ea typeface="微软雅黑" panose="020B0503020204020204" pitchFamily="34" charset="-122"/>
                <a:cs typeface="+mn-ea"/>
                <a:sym typeface="+mn-lt"/>
              </a:rPr>
              <a:t>知识付费</a:t>
            </a:r>
            <a:r>
              <a:rPr lang="zh-CN" altLang="en-US" sz="1600" kern="0" dirty="0">
                <a:latin typeface="微软雅黑" panose="020B0503020204020204" pitchFamily="34" charset="-122"/>
                <a:ea typeface="微软雅黑" panose="020B0503020204020204" pitchFamily="34" charset="-122"/>
                <a:cs typeface="+mn-ea"/>
                <a:sym typeface="+mn-lt"/>
              </a:rPr>
              <a:t>的风口还没有到来，“</a:t>
            </a:r>
            <a:r>
              <a:rPr lang="zh-CN" altLang="en-US" b="1" kern="0" dirty="0">
                <a:latin typeface="微软雅黑" panose="020B0503020204020204" pitchFamily="34" charset="-122"/>
                <a:ea typeface="微软雅黑" panose="020B0503020204020204" pitchFamily="34" charset="-122"/>
                <a:cs typeface="+mn-ea"/>
                <a:sym typeface="+mn-lt"/>
              </a:rPr>
              <a:t>知识付税</a:t>
            </a:r>
            <a:r>
              <a:rPr lang="zh-CN" altLang="en-US" sz="1600" kern="0" dirty="0">
                <a:latin typeface="微软雅黑" panose="020B0503020204020204" pitchFamily="34" charset="-122"/>
                <a:ea typeface="微软雅黑" panose="020B0503020204020204" pitchFamily="34" charset="-122"/>
                <a:cs typeface="+mn-ea"/>
                <a:sym typeface="+mn-lt"/>
              </a:rPr>
              <a:t>”已至。</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苹果并非针对微信，而是</a:t>
            </a:r>
            <a:r>
              <a:rPr lang="zh-CN" altLang="en-US" b="1" kern="0" dirty="0">
                <a:latin typeface="微软雅黑" panose="020B0503020204020204" pitchFamily="34" charset="-122"/>
                <a:ea typeface="微软雅黑" panose="020B0503020204020204" pitchFamily="34" charset="-122"/>
                <a:cs typeface="+mn-ea"/>
                <a:sym typeface="+mn-lt"/>
              </a:rPr>
              <a:t>所有</a:t>
            </a:r>
            <a:r>
              <a:rPr lang="zh-CN" altLang="en-US" sz="1600" kern="0" dirty="0">
                <a:latin typeface="微软雅黑" panose="020B0503020204020204" pitchFamily="34" charset="-122"/>
                <a:ea typeface="微软雅黑" panose="020B0503020204020204" pitchFamily="34" charset="-122"/>
                <a:cs typeface="+mn-ea"/>
                <a:sym typeface="+mn-lt"/>
              </a:rPr>
              <a:t>非实体物品交易应用。                                 （微博、知乎、在行、分答、喜马拉雅、小密圈等所有知识付费平台）</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目前而言，最受打击的，是提供知识的</a:t>
            </a:r>
            <a:r>
              <a:rPr lang="zh-CN" altLang="en-US" b="1" kern="0" dirty="0">
                <a:latin typeface="微软雅黑" panose="020B0503020204020204" pitchFamily="34" charset="-122"/>
                <a:ea typeface="微软雅黑" panose="020B0503020204020204" pitchFamily="34" charset="-122"/>
                <a:cs typeface="+mn-ea"/>
                <a:sym typeface="+mn-lt"/>
              </a:rPr>
              <a:t>中小型内容生产者</a:t>
            </a:r>
            <a:r>
              <a:rPr lang="zh-CN" altLang="en-US" sz="1600" kern="0" dirty="0">
                <a:latin typeface="微软雅黑" panose="020B0503020204020204" pitchFamily="34" charset="-122"/>
                <a:ea typeface="微软雅黑" panose="020B0503020204020204" pitchFamily="34" charset="-122"/>
                <a:cs typeface="+mn-ea"/>
                <a:sym typeface="+mn-lt"/>
              </a:rPr>
              <a:t>。</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微信上有两种方式变现，除了赞赏以外，还可通过</a:t>
            </a:r>
            <a:r>
              <a:rPr lang="zh-CN" altLang="en-US" b="1" kern="0" dirty="0">
                <a:latin typeface="微软雅黑" panose="020B0503020204020204" pitchFamily="34" charset="-122"/>
                <a:ea typeface="微软雅黑" panose="020B0503020204020204" pitchFamily="34" charset="-122"/>
                <a:cs typeface="+mn-ea"/>
                <a:sym typeface="+mn-lt"/>
              </a:rPr>
              <a:t>广告</a:t>
            </a:r>
            <a:r>
              <a:rPr lang="zh-CN" altLang="en-US" sz="1600" kern="0" dirty="0">
                <a:latin typeface="微软雅黑" panose="020B0503020204020204" pitchFamily="34" charset="-122"/>
                <a:ea typeface="微软雅黑" panose="020B0503020204020204" pitchFamily="34" charset="-122"/>
                <a:cs typeface="+mn-ea"/>
                <a:sym typeface="+mn-lt"/>
              </a:rPr>
              <a:t>。</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准确、深度的知识 与 </a:t>
            </a:r>
            <a:r>
              <a:rPr lang="zh-CN" altLang="en-US" b="1" kern="0" dirty="0">
                <a:latin typeface="微软雅黑" panose="020B0503020204020204" pitchFamily="34" charset="-122"/>
                <a:ea typeface="微软雅黑" panose="020B0503020204020204" pitchFamily="34" charset="-122"/>
                <a:cs typeface="+mn-ea"/>
                <a:sym typeface="+mn-lt"/>
              </a:rPr>
              <a:t>大众化文风</a:t>
            </a:r>
            <a:r>
              <a:rPr lang="zh-CN" altLang="en-US" sz="1600" kern="0" dirty="0">
                <a:latin typeface="微软雅黑" panose="020B0503020204020204" pitchFamily="34" charset="-122"/>
                <a:ea typeface="微软雅黑" panose="020B0503020204020204" pitchFamily="34" charset="-122"/>
                <a:cs typeface="+mn-ea"/>
                <a:sym typeface="+mn-lt"/>
              </a:rPr>
              <a:t> 在一定程度上是</a:t>
            </a:r>
            <a:r>
              <a:rPr lang="zh-CN" altLang="en-US" b="1" kern="0" dirty="0">
                <a:latin typeface="微软雅黑" panose="020B0503020204020204" pitchFamily="34" charset="-122"/>
                <a:ea typeface="微软雅黑" panose="020B0503020204020204" pitchFamily="34" charset="-122"/>
                <a:cs typeface="+mn-ea"/>
                <a:sym typeface="+mn-lt"/>
              </a:rPr>
              <a:t>矛盾</a:t>
            </a:r>
            <a:r>
              <a:rPr lang="zh-CN" altLang="en-US" sz="1600" kern="0" dirty="0">
                <a:latin typeface="微软雅黑" panose="020B0503020204020204" pitchFamily="34" charset="-122"/>
                <a:ea typeface="微软雅黑" panose="020B0503020204020204" pitchFamily="34" charset="-122"/>
                <a:cs typeface="+mn-ea"/>
                <a:sym typeface="+mn-lt"/>
              </a:rPr>
              <a:t>的。</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广告商的需求，和内容的真诚程度，在一定程度上是</a:t>
            </a:r>
            <a:r>
              <a:rPr lang="zh-CN" altLang="en-US" b="1" kern="0" dirty="0">
                <a:latin typeface="微软雅黑" panose="020B0503020204020204" pitchFamily="34" charset="-122"/>
                <a:ea typeface="微软雅黑" panose="020B0503020204020204" pitchFamily="34" charset="-122"/>
                <a:cs typeface="+mn-ea"/>
                <a:sym typeface="+mn-lt"/>
              </a:rPr>
              <a:t>矛盾</a:t>
            </a:r>
            <a:r>
              <a:rPr lang="zh-CN" altLang="en-US" sz="1600" kern="0" dirty="0">
                <a:latin typeface="微软雅黑" panose="020B0503020204020204" pitchFamily="34" charset="-122"/>
                <a:ea typeface="微软雅黑" panose="020B0503020204020204" pitchFamily="34" charset="-122"/>
                <a:cs typeface="+mn-ea"/>
                <a:sym typeface="+mn-lt"/>
              </a:rPr>
              <a:t>的。</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苹果</a:t>
            </a:r>
            <a:r>
              <a:rPr lang="zh-CN" altLang="en-US" b="1" kern="0" dirty="0">
                <a:latin typeface="微软雅黑" panose="020B0503020204020204" pitchFamily="34" charset="-122"/>
                <a:ea typeface="微软雅黑" panose="020B0503020204020204" pitchFamily="34" charset="-122"/>
                <a:cs typeface="+mn-ea"/>
                <a:sym typeface="+mn-lt"/>
              </a:rPr>
              <a:t>无错</a:t>
            </a:r>
            <a:r>
              <a:rPr lang="zh-CN" altLang="en-US" sz="1600" kern="0" dirty="0">
                <a:latin typeface="微软雅黑" panose="020B0503020204020204" pitchFamily="34" charset="-122"/>
                <a:ea typeface="微软雅黑" panose="020B0503020204020204" pitchFamily="34" charset="-122"/>
                <a:cs typeface="+mn-ea"/>
                <a:sym typeface="+mn-lt"/>
              </a:rPr>
              <a:t>，其行为合理合法，但“吃相”难看。</a:t>
            </a:r>
            <a:endParaRPr lang="zh-CN" altLang="en-US" sz="1600" kern="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spcBef>
                <a:spcPts val="600"/>
              </a:spcBef>
              <a:buAutoNum type="arabicPeriod"/>
            </a:pPr>
            <a:r>
              <a:rPr lang="zh-CN" altLang="en-US" sz="1600" kern="0" dirty="0">
                <a:latin typeface="微软雅黑" panose="020B0503020204020204" pitchFamily="34" charset="-122"/>
                <a:ea typeface="微软雅黑" panose="020B0503020204020204" pitchFamily="34" charset="-122"/>
                <a:cs typeface="+mn-ea"/>
                <a:sym typeface="+mn-lt"/>
              </a:rPr>
              <a:t>面对知识税，生产平台不可能放弃iOS平台，也不敢推出苹果歧视性的差价。</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881235" y="1382395"/>
            <a:ext cx="792480" cy="4880610"/>
          </a:xfrm>
          <a:prstGeom prst="rect">
            <a:avLst/>
          </a:prstGeom>
          <a:noFill/>
        </p:spPr>
        <p:txBody>
          <a:bodyPr vert="eaVert" wrap="square" rtlCol="0">
            <a:spAutoFit/>
          </a:bodyPr>
          <a:p>
            <a:pPr algn="dist">
              <a:lnSpc>
                <a:spcPct val="100000"/>
              </a:lnSpc>
              <a:spcBef>
                <a:spcPts val="600"/>
              </a:spcBef>
            </a:pPr>
            <a:r>
              <a:rPr lang="zh-CN" altLang="en-US" sz="4000" kern="0" dirty="0">
                <a:solidFill>
                  <a:schemeClr val="bg1"/>
                </a:solidFill>
                <a:latin typeface="叶根友毛笔行书2.0版" panose="02010601030101010101" charset="-122"/>
                <a:ea typeface="叶根友毛笔行书2.0版" panose="02010601030101010101" charset="-122"/>
                <a:cs typeface="+mn-ea"/>
                <a:sym typeface="+mn-lt"/>
              </a:rPr>
              <a:t>知识付费，道阻且长。</a:t>
            </a:r>
            <a:endParaRPr lang="zh-CN" altLang="en-US" sz="4000" kern="0" dirty="0">
              <a:solidFill>
                <a:schemeClr val="bg1"/>
              </a:solidFill>
              <a:latin typeface="叶根友毛笔行书2.0版" panose="02010601030101010101" charset="-122"/>
              <a:ea typeface="叶根友毛笔行书2.0版" panose="0201060103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2800" y="713218"/>
            <a:ext cx="3599544" cy="669290"/>
          </a:xfrm>
        </p:spPr>
        <p:txBody>
          <a:bodyPr/>
          <a:lstStyle/>
          <a:p>
            <a:r>
              <a:rPr lang="zh-CN" altLang="zh-CN" dirty="0"/>
              <a:t>后续</a:t>
            </a:r>
            <a:endParaRPr lang="zh-CN" altLang="zh-CN" dirty="0"/>
          </a:p>
        </p:txBody>
      </p:sp>
      <p:sp>
        <p:nvSpPr>
          <p:cNvPr id="4" name="Rectangle 3"/>
          <p:cNvSpPr/>
          <p:nvPr/>
        </p:nvSpPr>
        <p:spPr>
          <a:xfrm>
            <a:off x="8362950" y="0"/>
            <a:ext cx="38290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812800" y="3935730"/>
            <a:ext cx="6869430" cy="2366010"/>
          </a:xfrm>
          <a:prstGeom prst="rect">
            <a:avLst/>
          </a:prstGeom>
          <a:noFill/>
        </p:spPr>
        <p:txBody>
          <a:bodyPr wrap="square" rtlCol="0" anchor="t">
            <a:spAutoFit/>
          </a:bodyPr>
          <a:p>
            <a:pPr indent="0">
              <a:lnSpc>
                <a:spcPct val="140000"/>
              </a:lnSpc>
              <a:spcBef>
                <a:spcPts val="600"/>
              </a:spcBef>
              <a:buNone/>
            </a:pPr>
            <a:r>
              <a:rPr lang="zh-CN" b="1" kern="0" dirty="0">
                <a:latin typeface="微软雅黑" panose="020B0503020204020204" pitchFamily="34" charset="-122"/>
                <a:ea typeface="微软雅黑" panose="020B0503020204020204" pitchFamily="34" charset="-122"/>
                <a:cs typeface="+mn-ea"/>
                <a:sym typeface="+mn-lt"/>
              </a:rPr>
              <a:t>《</a:t>
            </a:r>
            <a:r>
              <a:rPr b="1" kern="0" dirty="0">
                <a:latin typeface="微软雅黑" panose="020B0503020204020204" pitchFamily="34" charset="-122"/>
                <a:ea typeface="微软雅黑" panose="020B0503020204020204" pitchFamily="34" charset="-122"/>
                <a:cs typeface="+mn-ea"/>
                <a:sym typeface="+mn-lt"/>
              </a:rPr>
              <a:t>苹果禁止微信打赏功能，有自媒体称收入骤降</a:t>
            </a:r>
            <a:r>
              <a:rPr lang="zh-CN" b="1" kern="0" dirty="0">
                <a:latin typeface="微软雅黑" panose="020B0503020204020204" pitchFamily="34" charset="-122"/>
                <a:ea typeface="微软雅黑" panose="020B0503020204020204" pitchFamily="34" charset="-122"/>
                <a:cs typeface="+mn-ea"/>
                <a:sym typeface="+mn-lt"/>
              </a:rPr>
              <a:t>》</a:t>
            </a:r>
            <a:endParaRPr lang="zh-CN" b="1"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400" kern="0" dirty="0">
                <a:latin typeface="微软雅黑" panose="020B0503020204020204" pitchFamily="34" charset="-122"/>
                <a:ea typeface="微软雅黑" panose="020B0503020204020204" pitchFamily="34" charset="-122"/>
                <a:cs typeface="+mn-ea"/>
                <a:sym typeface="+mn-lt"/>
              </a:rPr>
              <a:t>2017-04-21 09:01 </a:t>
            </a:r>
            <a:endParaRPr sz="1400"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600" kern="0" dirty="0">
                <a:latin typeface="微软雅黑" panose="020B0503020204020204" pitchFamily="34" charset="-122"/>
                <a:ea typeface="微软雅黑" panose="020B0503020204020204" pitchFamily="34" charset="-122"/>
                <a:cs typeface="+mn-ea"/>
                <a:sym typeface="+mn-lt"/>
              </a:rPr>
              <a:t>南都记者昨日采访发现，有多个自媒体表示微信公众平台上的文章赞赏量出现2/3的下滑。</a:t>
            </a:r>
            <a:endParaRPr sz="1600"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600" kern="0" dirty="0">
                <a:latin typeface="微软雅黑" panose="020B0503020204020204" pitchFamily="34" charset="-122"/>
                <a:ea typeface="微软雅黑" panose="020B0503020204020204" pitchFamily="34" charset="-122"/>
                <a:cs typeface="+mn-ea"/>
                <a:sym typeface="+mn-lt"/>
              </a:rPr>
              <a:t>有不愿透露姓名的公众号创作者告诉南都记者，受此影响，原本每月1万元左右的赞赏额度，或将减少7000元左右。</a:t>
            </a:r>
            <a:endParaRPr sz="1600" kern="0" dirty="0">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812800" y="1792605"/>
            <a:ext cx="6869430" cy="2025015"/>
          </a:xfrm>
          <a:prstGeom prst="rect">
            <a:avLst/>
          </a:prstGeom>
          <a:noFill/>
        </p:spPr>
        <p:txBody>
          <a:bodyPr wrap="square" rtlCol="0" anchor="t">
            <a:spAutoFit/>
          </a:bodyPr>
          <a:p>
            <a:pPr indent="0">
              <a:lnSpc>
                <a:spcPct val="140000"/>
              </a:lnSpc>
              <a:spcBef>
                <a:spcPts val="600"/>
              </a:spcBef>
              <a:buNone/>
            </a:pPr>
            <a:r>
              <a:rPr lang="zh-CN" b="1" kern="0" dirty="0">
                <a:latin typeface="微软雅黑" panose="020B0503020204020204" pitchFamily="34" charset="-122"/>
                <a:ea typeface="微软雅黑" panose="020B0503020204020204" pitchFamily="34" charset="-122"/>
                <a:cs typeface="+mn-ea"/>
                <a:sym typeface="+mn-lt"/>
              </a:rPr>
              <a:t>《</a:t>
            </a:r>
            <a:r>
              <a:rPr b="1" kern="0" dirty="0">
                <a:latin typeface="微软雅黑" panose="020B0503020204020204" pitchFamily="34" charset="-122"/>
                <a:ea typeface="微软雅黑" panose="020B0503020204020204" pitchFamily="34" charset="-122"/>
                <a:cs typeface="+mn-ea"/>
                <a:sym typeface="+mn-lt"/>
              </a:rPr>
              <a:t>腾讯：仍与苹果沟通微信公众号打赏方式</a:t>
            </a:r>
            <a:r>
              <a:rPr lang="zh-CN" b="1" kern="0" dirty="0">
                <a:latin typeface="微软雅黑" panose="020B0503020204020204" pitchFamily="34" charset="-122"/>
                <a:ea typeface="微软雅黑" panose="020B0503020204020204" pitchFamily="34" charset="-122"/>
                <a:cs typeface="+mn-ea"/>
                <a:sym typeface="+mn-lt"/>
              </a:rPr>
              <a:t>》</a:t>
            </a:r>
            <a:endParaRPr lang="zh-CN" b="1"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400" kern="0" dirty="0">
                <a:latin typeface="微软雅黑" panose="020B0503020204020204" pitchFamily="34" charset="-122"/>
                <a:ea typeface="微软雅黑" panose="020B0503020204020204" pitchFamily="34" charset="-122"/>
                <a:cs typeface="+mn-ea"/>
                <a:sym typeface="+mn-lt"/>
              </a:rPr>
              <a:t>2017-04-20 10:27</a:t>
            </a:r>
            <a:endParaRPr sz="1400"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600" kern="0" dirty="0">
                <a:latin typeface="微软雅黑" panose="020B0503020204020204" pitchFamily="34" charset="-122"/>
                <a:ea typeface="微软雅黑" panose="020B0503020204020204" pitchFamily="34" charset="-122"/>
                <a:cs typeface="+mn-ea"/>
                <a:sym typeface="+mn-lt"/>
              </a:rPr>
              <a:t>面对苹果新规则，微信不得不紧急关停相关功能。</a:t>
            </a:r>
            <a:endParaRPr sz="1600" kern="0" dirty="0">
              <a:latin typeface="微软雅黑" panose="020B0503020204020204" pitchFamily="34" charset="-122"/>
              <a:ea typeface="微软雅黑" panose="020B0503020204020204" pitchFamily="34" charset="-122"/>
              <a:cs typeface="+mn-ea"/>
              <a:sym typeface="+mn-lt"/>
            </a:endParaRPr>
          </a:p>
          <a:p>
            <a:pPr indent="0">
              <a:lnSpc>
                <a:spcPct val="140000"/>
              </a:lnSpc>
              <a:spcBef>
                <a:spcPts val="600"/>
              </a:spcBef>
              <a:buNone/>
            </a:pPr>
            <a:r>
              <a:rPr sz="1600" kern="0" dirty="0">
                <a:latin typeface="微软雅黑" panose="020B0503020204020204" pitchFamily="34" charset="-122"/>
                <a:ea typeface="微软雅黑" panose="020B0503020204020204" pitchFamily="34" charset="-122"/>
                <a:cs typeface="+mn-ea"/>
                <a:sym typeface="+mn-lt"/>
              </a:rPr>
              <a:t>腾讯公关部回应，微信一直在遵守苹果的规定，目前仍在与苹果协商更好的解决办法。</a:t>
            </a:r>
            <a:endParaRPr sz="1600" kern="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9876790" y="1382395"/>
            <a:ext cx="975360" cy="4880610"/>
          </a:xfrm>
          <a:prstGeom prst="rect">
            <a:avLst/>
          </a:prstGeom>
          <a:noFill/>
        </p:spPr>
        <p:txBody>
          <a:bodyPr vert="eaVert" wrap="square" rtlCol="0">
            <a:spAutoFit/>
          </a:bodyPr>
          <a:p>
            <a:pPr>
              <a:lnSpc>
                <a:spcPct val="130000"/>
              </a:lnSpc>
              <a:spcBef>
                <a:spcPts val="600"/>
              </a:spcBef>
            </a:pPr>
            <a:r>
              <a:rPr lang="zh-CN" altLang="en-US" sz="4000" kern="0" dirty="0">
                <a:solidFill>
                  <a:schemeClr val="bg1"/>
                </a:solidFill>
                <a:latin typeface="叶根友毛笔行书2.0版" panose="02010601030101010101" charset="-122"/>
                <a:ea typeface="叶根友毛笔行书2.0版" panose="02010601030101010101" charset="-122"/>
                <a:cs typeface="+mn-ea"/>
                <a:sym typeface="+mn-lt"/>
              </a:rPr>
              <a:t>后事如何，且行且看。</a:t>
            </a:r>
            <a:endParaRPr lang="zh-CN" altLang="en-US" sz="4000" kern="0" dirty="0">
              <a:solidFill>
                <a:schemeClr val="bg1"/>
              </a:solidFill>
              <a:latin typeface="叶根友毛笔行书2.0版" panose="02010601030101010101" charset="-122"/>
              <a:ea typeface="叶根友毛笔行书2.0版" panose="0201060103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dc.officeplus.cn/t/14/C6BB2FC340DC115F732099B8813DF845.jpg"/>
          <p:cNvPicPr>
            <a:picLocks noChangeAspect="1" noChangeArrowheads="1"/>
          </p:cNvPicPr>
          <p:nvPr/>
        </p:nvPicPr>
        <p:blipFill rotWithShape="1">
          <a:blip r:embed="rId1">
            <a:extLst>
              <a:ext uri="{28A0092B-C50C-407E-A947-70E740481C1C}">
                <a14:useLocalDpi xmlns:a14="http://schemas.microsoft.com/office/drawing/2010/main" val="0"/>
              </a:ext>
            </a:extLst>
          </a:blip>
          <a:srcRect l="33812" r="34016"/>
          <a:stretch>
            <a:fillRect/>
          </a:stretch>
        </p:blipFill>
        <p:spPr bwMode="auto">
          <a:xfrm>
            <a:off x="4949371" y="2454856"/>
            <a:ext cx="2278743" cy="39857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Documents and Settings\Administrator\桌面\iphone5s.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a:fillRect/>
          </a:stretch>
        </p:blipFill>
        <p:spPr bwMode="auto">
          <a:xfrm>
            <a:off x="4710664" y="1748893"/>
            <a:ext cx="2650352" cy="5397721"/>
          </a:xfrm>
          <a:prstGeom prst="rect">
            <a:avLst/>
          </a:prstGeom>
          <a:noFill/>
          <a:effectLst/>
        </p:spPr>
      </p:pic>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080337" y="461775"/>
            <a:ext cx="2011680" cy="678815"/>
          </a:xfrm>
          <a:prstGeom prst="rect">
            <a:avLst/>
          </a:prstGeom>
        </p:spPr>
        <p:txBody>
          <a:bodyPr wrap="none">
            <a:spAutoFit/>
          </a:bodyPr>
          <a:lstStyle/>
          <a:p>
            <a:r>
              <a:rPr lang="zh-CN" altLang="en-US" sz="3600" b="1" dirty="0"/>
              <a:t>新闻简报</a:t>
            </a:r>
            <a:endParaRPr lang="zh-CN" altLang="en-US" sz="3600" b="1" dirty="0"/>
          </a:p>
        </p:txBody>
      </p:sp>
      <p:sp>
        <p:nvSpPr>
          <p:cNvPr id="10" name="矩形 3"/>
          <p:cNvSpPr/>
          <p:nvPr/>
        </p:nvSpPr>
        <p:spPr>
          <a:xfrm>
            <a:off x="211455" y="4850130"/>
            <a:ext cx="4498975" cy="1675765"/>
          </a:xfrm>
          <a:prstGeom prst="rect">
            <a:avLst/>
          </a:prstGeom>
        </p:spPr>
        <p:txBody>
          <a:bodyPr wrap="square">
            <a:spAutoFit/>
          </a:bodyPr>
          <a:lstStyle/>
          <a:p>
            <a:pPr lvl="0" algn="l">
              <a:lnSpc>
                <a:spcPct val="130000"/>
              </a:lnSpc>
            </a:pPr>
            <a:r>
              <a:rPr sz="1600" dirty="0">
                <a:solidFill>
                  <a:schemeClr val="tx1">
                    <a:lumMod val="65000"/>
                    <a:lumOff val="35000"/>
                  </a:schemeClr>
                </a:solidFill>
                <a:latin typeface="+mn-ea"/>
              </a:rPr>
              <a:t>北京版“共享单车管理办法”征求意见出炉，其中提出，北京鼓励发展共享单车，但要进行总量控制</a:t>
            </a:r>
            <a:r>
              <a:rPr lang="zh-CN" sz="1600" dirty="0">
                <a:solidFill>
                  <a:schemeClr val="tx1">
                    <a:lumMod val="65000"/>
                    <a:lumOff val="35000"/>
                  </a:schemeClr>
                </a:solidFill>
                <a:latin typeface="+mn-ea"/>
              </a:rPr>
              <a:t>。</a:t>
            </a:r>
            <a:endParaRPr lang="zh-CN" sz="1600" dirty="0">
              <a:solidFill>
                <a:schemeClr val="tx1">
                  <a:lumMod val="65000"/>
                  <a:lumOff val="35000"/>
                </a:schemeClr>
              </a:solidFill>
              <a:latin typeface="+mn-ea"/>
            </a:endParaRPr>
          </a:p>
          <a:p>
            <a:pPr lvl="0" algn="l">
              <a:lnSpc>
                <a:spcPct val="130000"/>
              </a:lnSpc>
            </a:pPr>
            <a:r>
              <a:rPr sz="1600" dirty="0">
                <a:solidFill>
                  <a:schemeClr val="tx1">
                    <a:lumMod val="65000"/>
                    <a:lumOff val="35000"/>
                  </a:schemeClr>
                </a:solidFill>
                <a:latin typeface="+mn-ea"/>
              </a:rPr>
              <a:t>同时，明确未满12岁的市民不得骑行共享自行车。</a:t>
            </a:r>
            <a:endParaRPr sz="1600" dirty="0">
              <a:solidFill>
                <a:schemeClr val="tx1">
                  <a:lumMod val="65000"/>
                  <a:lumOff val="35000"/>
                </a:schemeClr>
              </a:solidFill>
              <a:latin typeface="+mn-ea"/>
            </a:endParaRPr>
          </a:p>
          <a:p>
            <a:pPr lvl="0" algn="l">
              <a:lnSpc>
                <a:spcPct val="130000"/>
              </a:lnSpc>
            </a:pPr>
            <a:r>
              <a:rPr sz="1600" dirty="0">
                <a:solidFill>
                  <a:schemeClr val="tx1">
                    <a:lumMod val="65000"/>
                    <a:lumOff val="35000"/>
                  </a:schemeClr>
                </a:solidFill>
                <a:latin typeface="+mn-ea"/>
              </a:rPr>
              <a:t>此外，考虑到安全等因素，暂不发展</a:t>
            </a:r>
            <a:r>
              <a:rPr lang="zh-CN" sz="1600" dirty="0">
                <a:solidFill>
                  <a:schemeClr val="tx1">
                    <a:lumMod val="65000"/>
                    <a:lumOff val="35000"/>
                  </a:schemeClr>
                </a:solidFill>
                <a:latin typeface="+mn-ea"/>
              </a:rPr>
              <a:t>共享</a:t>
            </a:r>
            <a:r>
              <a:rPr sz="1600" dirty="0">
                <a:solidFill>
                  <a:schemeClr val="tx1">
                    <a:lumMod val="65000"/>
                    <a:lumOff val="35000"/>
                  </a:schemeClr>
                </a:solidFill>
                <a:latin typeface="+mn-ea"/>
              </a:rPr>
              <a:t>电动车。</a:t>
            </a:r>
            <a:endParaRPr sz="1600" dirty="0">
              <a:solidFill>
                <a:schemeClr val="tx1">
                  <a:lumMod val="65000"/>
                  <a:lumOff val="35000"/>
                </a:schemeClr>
              </a:solidFill>
              <a:latin typeface="+mn-ea"/>
            </a:endParaRPr>
          </a:p>
        </p:txBody>
      </p:sp>
      <p:sp>
        <p:nvSpPr>
          <p:cNvPr id="11" name="矩形 4"/>
          <p:cNvSpPr/>
          <p:nvPr/>
        </p:nvSpPr>
        <p:spPr>
          <a:xfrm>
            <a:off x="2012997" y="4045350"/>
            <a:ext cx="2697480" cy="803910"/>
          </a:xfrm>
          <a:prstGeom prst="rect">
            <a:avLst/>
          </a:prstGeom>
        </p:spPr>
        <p:txBody>
          <a:bodyPr wrap="none">
            <a:spAutoFit/>
          </a:bodyPr>
          <a:lstStyle/>
          <a:p>
            <a:pPr algn="r" defTabSz="1218565">
              <a:lnSpc>
                <a:spcPct val="130000"/>
              </a:lnSpc>
              <a:defRPr/>
            </a:pPr>
            <a:r>
              <a:rPr lang="en-US" altLang="zh-CN" b="1" kern="0" dirty="0"/>
              <a:t>北京拟控制共享单车总量</a:t>
            </a:r>
            <a:endParaRPr lang="en-US" altLang="zh-CN" b="1" kern="0" dirty="0"/>
          </a:p>
          <a:p>
            <a:pPr algn="r" defTabSz="1218565">
              <a:lnSpc>
                <a:spcPct val="130000"/>
              </a:lnSpc>
              <a:defRPr/>
            </a:pPr>
            <a:r>
              <a:rPr lang="en-US" altLang="zh-CN" b="1" kern="0" dirty="0"/>
              <a:t>未满12岁禁骑行</a:t>
            </a:r>
            <a:endParaRPr lang="en-US" altLang="zh-CN" b="1" kern="0" dirty="0"/>
          </a:p>
        </p:txBody>
      </p:sp>
      <p:sp>
        <p:nvSpPr>
          <p:cNvPr id="12" name="矩形 3"/>
          <p:cNvSpPr/>
          <p:nvPr/>
        </p:nvSpPr>
        <p:spPr>
          <a:xfrm>
            <a:off x="212090" y="1962150"/>
            <a:ext cx="4498340" cy="1992630"/>
          </a:xfrm>
          <a:prstGeom prst="rect">
            <a:avLst/>
          </a:prstGeom>
        </p:spPr>
        <p:txBody>
          <a:bodyPr wrap="square">
            <a:spAutoFit/>
          </a:bodyPr>
          <a:lstStyle/>
          <a:p>
            <a:pPr lvl="0" algn="l">
              <a:lnSpc>
                <a:spcPct val="130000"/>
              </a:lnSpc>
            </a:pPr>
            <a:r>
              <a:rPr sz="1600" dirty="0">
                <a:solidFill>
                  <a:schemeClr val="tx1">
                    <a:lumMod val="65000"/>
                    <a:lumOff val="35000"/>
                  </a:schemeClr>
                </a:solidFill>
                <a:latin typeface="+mn-ea"/>
              </a:rPr>
              <a:t>中国近些年开始重视半导体投资，试图减少对国外进口芯片的依赖，各地陆续上马芯片项目。</a:t>
            </a:r>
            <a:endParaRPr sz="1600" dirty="0">
              <a:solidFill>
                <a:schemeClr val="tx1">
                  <a:lumMod val="65000"/>
                  <a:lumOff val="35000"/>
                </a:schemeClr>
              </a:solidFill>
              <a:latin typeface="+mn-ea"/>
            </a:endParaRPr>
          </a:p>
          <a:p>
            <a:pPr lvl="0" algn="l">
              <a:lnSpc>
                <a:spcPct val="130000"/>
              </a:lnSpc>
            </a:pPr>
            <a:r>
              <a:rPr sz="1600" dirty="0">
                <a:solidFill>
                  <a:schemeClr val="tx1">
                    <a:lumMod val="65000"/>
                    <a:lumOff val="35000"/>
                  </a:schemeClr>
                </a:solidFill>
                <a:latin typeface="+mn-ea"/>
              </a:rPr>
              <a:t>据台湾电子时报网站 4月21日报道，最近多个项目的建设暂时搁置，</a:t>
            </a:r>
            <a:r>
              <a:rPr lang="zh-CN" sz="1600" dirty="0">
                <a:solidFill>
                  <a:schemeClr val="tx1">
                    <a:lumMod val="65000"/>
                    <a:lumOff val="35000"/>
                  </a:schemeClr>
                </a:solidFill>
                <a:latin typeface="+mn-ea"/>
              </a:rPr>
              <a:t>可能</a:t>
            </a:r>
            <a:r>
              <a:rPr sz="1600" dirty="0">
                <a:solidFill>
                  <a:schemeClr val="tx1">
                    <a:lumMod val="65000"/>
                    <a:lumOff val="35000"/>
                  </a:schemeClr>
                </a:solidFill>
                <a:latin typeface="+mn-ea"/>
              </a:rPr>
              <a:t>和市场过热有关。</a:t>
            </a:r>
            <a:endParaRPr sz="1600" dirty="0">
              <a:solidFill>
                <a:schemeClr val="tx1">
                  <a:lumMod val="65000"/>
                  <a:lumOff val="35000"/>
                </a:schemeClr>
              </a:solidFill>
              <a:latin typeface="+mn-ea"/>
            </a:endParaRPr>
          </a:p>
          <a:p>
            <a:pPr lvl="0" algn="l">
              <a:lnSpc>
                <a:spcPct val="130000"/>
              </a:lnSpc>
            </a:pPr>
            <a:r>
              <a:rPr sz="1600" dirty="0">
                <a:solidFill>
                  <a:schemeClr val="tx1">
                    <a:lumMod val="65000"/>
                    <a:lumOff val="35000"/>
                  </a:schemeClr>
                </a:solidFill>
                <a:latin typeface="+mn-ea"/>
              </a:rPr>
              <a:t>据统计，去年，中国芯片设计公司的数量已经达到1362家，同比增长了85%。</a:t>
            </a:r>
            <a:endParaRPr sz="1600" dirty="0">
              <a:solidFill>
                <a:schemeClr val="tx1">
                  <a:lumMod val="65000"/>
                  <a:lumOff val="35000"/>
                </a:schemeClr>
              </a:solidFill>
              <a:latin typeface="+mn-ea"/>
            </a:endParaRPr>
          </a:p>
        </p:txBody>
      </p:sp>
      <p:sp>
        <p:nvSpPr>
          <p:cNvPr id="13" name="矩形 4"/>
          <p:cNvSpPr/>
          <p:nvPr/>
        </p:nvSpPr>
        <p:spPr>
          <a:xfrm>
            <a:off x="1520872" y="1158549"/>
            <a:ext cx="3189605" cy="803910"/>
          </a:xfrm>
          <a:prstGeom prst="rect">
            <a:avLst/>
          </a:prstGeom>
        </p:spPr>
        <p:txBody>
          <a:bodyPr wrap="none">
            <a:spAutoFit/>
          </a:bodyPr>
          <a:lstStyle/>
          <a:p>
            <a:pPr algn="r" defTabSz="1218565">
              <a:lnSpc>
                <a:spcPct val="130000"/>
              </a:lnSpc>
              <a:defRPr/>
            </a:pPr>
            <a:r>
              <a:rPr lang="en-US" altLang="zh-CN" b="1" kern="0" dirty="0"/>
              <a:t>中国芯片厂建设出现“大跃进”</a:t>
            </a:r>
            <a:endParaRPr lang="zh-CN" altLang="en-US" b="1" kern="0" dirty="0"/>
          </a:p>
          <a:p>
            <a:pPr algn="r" defTabSz="1218565">
              <a:lnSpc>
                <a:spcPct val="130000"/>
              </a:lnSpc>
              <a:defRPr/>
            </a:pPr>
            <a:r>
              <a:rPr lang="en-US" altLang="zh-CN" b="1" kern="0" dirty="0"/>
              <a:t>多个项目因过热而暂停</a:t>
            </a:r>
            <a:endParaRPr lang="en-US" altLang="zh-CN" b="1" kern="0" dirty="0"/>
          </a:p>
        </p:txBody>
      </p:sp>
      <p:sp>
        <p:nvSpPr>
          <p:cNvPr id="16" name="矩形 3"/>
          <p:cNvSpPr/>
          <p:nvPr/>
        </p:nvSpPr>
        <p:spPr>
          <a:xfrm>
            <a:off x="7493635" y="1605915"/>
            <a:ext cx="4312920" cy="2309495"/>
          </a:xfrm>
          <a:prstGeom prst="rect">
            <a:avLst/>
          </a:prstGeom>
        </p:spPr>
        <p:txBody>
          <a:bodyPr wrap="square">
            <a:spAutoFit/>
          </a:bodyPr>
          <a:lstStyle/>
          <a:p>
            <a:pPr lvl="0">
              <a:lnSpc>
                <a:spcPct val="130000"/>
              </a:lnSpc>
            </a:pPr>
            <a:r>
              <a:rPr sz="1600" dirty="0">
                <a:solidFill>
                  <a:schemeClr val="tx1">
                    <a:lumMod val="65000"/>
                    <a:lumOff val="35000"/>
                  </a:schemeClr>
                </a:solidFill>
                <a:latin typeface="+mn-ea"/>
              </a:rPr>
              <a:t>中国大连万达集团以10亿美元收购美国“金球奖”制作公司Dick Clark Productions的交易，已经正式宣布胎死腹中。</a:t>
            </a:r>
            <a:endParaRPr sz="1600" dirty="0">
              <a:solidFill>
                <a:schemeClr val="tx1">
                  <a:lumMod val="65000"/>
                  <a:lumOff val="35000"/>
                </a:schemeClr>
              </a:solidFill>
              <a:latin typeface="+mn-ea"/>
            </a:endParaRPr>
          </a:p>
          <a:p>
            <a:pPr lvl="0">
              <a:lnSpc>
                <a:spcPct val="130000"/>
              </a:lnSpc>
            </a:pPr>
            <a:r>
              <a:rPr sz="1600" dirty="0">
                <a:solidFill>
                  <a:schemeClr val="tx1">
                    <a:lumMod val="65000"/>
                    <a:lumOff val="35000"/>
                  </a:schemeClr>
                </a:solidFill>
                <a:latin typeface="+mn-ea"/>
              </a:rPr>
              <a:t>Dick ClarkProductions的所有者埃尔德里奇工业在一份声明中说</a:t>
            </a:r>
            <a:r>
              <a:rPr lang="zh-CN" sz="1600" dirty="0">
                <a:solidFill>
                  <a:schemeClr val="tx1">
                    <a:lumMod val="65000"/>
                    <a:lumOff val="35000"/>
                  </a:schemeClr>
                </a:solidFill>
                <a:latin typeface="+mn-ea"/>
              </a:rPr>
              <a:t>，将</a:t>
            </a:r>
            <a:r>
              <a:rPr sz="1600" dirty="0">
                <a:solidFill>
                  <a:schemeClr val="tx1">
                    <a:lumMod val="65000"/>
                    <a:lumOff val="35000"/>
                  </a:schemeClr>
                </a:solidFill>
                <a:latin typeface="+mn-ea"/>
              </a:rPr>
              <a:t>以起诉的方式，要求万达支付跟交易有关的5000万美元“分手费”剩余的一半。</a:t>
            </a:r>
            <a:endParaRPr sz="1600" dirty="0">
              <a:solidFill>
                <a:schemeClr val="tx1">
                  <a:lumMod val="65000"/>
                  <a:lumOff val="35000"/>
                </a:schemeClr>
              </a:solidFill>
              <a:latin typeface="+mn-ea"/>
            </a:endParaRPr>
          </a:p>
        </p:txBody>
      </p:sp>
      <p:sp>
        <p:nvSpPr>
          <p:cNvPr id="17" name="矩形 4"/>
          <p:cNvSpPr/>
          <p:nvPr/>
        </p:nvSpPr>
        <p:spPr>
          <a:xfrm>
            <a:off x="7468518" y="1158005"/>
            <a:ext cx="4364355" cy="447675"/>
          </a:xfrm>
          <a:prstGeom prst="rect">
            <a:avLst/>
          </a:prstGeom>
        </p:spPr>
        <p:txBody>
          <a:bodyPr wrap="none">
            <a:spAutoFit/>
          </a:bodyPr>
          <a:lstStyle/>
          <a:p>
            <a:pPr algn="l" defTabSz="1218565">
              <a:lnSpc>
                <a:spcPct val="130000"/>
              </a:lnSpc>
              <a:defRPr/>
            </a:pPr>
            <a:r>
              <a:rPr lang="en-US" altLang="zh-CN" b="1" kern="0" dirty="0"/>
              <a:t>交易泡汤，万达10亿收购DickClark失败</a:t>
            </a:r>
            <a:endParaRPr lang="en-US" altLang="zh-CN" b="1" kern="0" dirty="0"/>
          </a:p>
        </p:txBody>
      </p:sp>
      <p:sp>
        <p:nvSpPr>
          <p:cNvPr id="20" name="矩形 3"/>
          <p:cNvSpPr/>
          <p:nvPr/>
        </p:nvSpPr>
        <p:spPr>
          <a:xfrm>
            <a:off x="7493635" y="4849495"/>
            <a:ext cx="4312920" cy="1992630"/>
          </a:xfrm>
          <a:prstGeom prst="rect">
            <a:avLst/>
          </a:prstGeom>
        </p:spPr>
        <p:txBody>
          <a:bodyPr wrap="square">
            <a:spAutoFit/>
          </a:bodyPr>
          <a:lstStyle/>
          <a:p>
            <a:pPr lvl="0">
              <a:lnSpc>
                <a:spcPct val="130000"/>
              </a:lnSpc>
            </a:pPr>
            <a:r>
              <a:rPr lang="zh-CN" altLang="en-US" sz="1600" dirty="0">
                <a:solidFill>
                  <a:schemeClr val="tx1">
                    <a:lumMod val="65000"/>
                    <a:lumOff val="35000"/>
                  </a:schemeClr>
                </a:solidFill>
                <a:latin typeface="+mn-ea"/>
              </a:rPr>
              <a:t>继百度自动驾驶事业部总经理王劲离职后，另一个负责百度金融风控的同名副总裁王劲也从百度离职。</a:t>
            </a:r>
            <a:endParaRPr lang="zh-CN" altLang="en-US" sz="1600" dirty="0">
              <a:solidFill>
                <a:schemeClr val="tx1">
                  <a:lumMod val="65000"/>
                  <a:lumOff val="35000"/>
                </a:schemeClr>
              </a:solidFill>
              <a:latin typeface="+mn-ea"/>
            </a:endParaRPr>
          </a:p>
          <a:p>
            <a:pPr lvl="0">
              <a:lnSpc>
                <a:spcPct val="130000"/>
              </a:lnSpc>
            </a:pPr>
            <a:r>
              <a:rPr lang="zh-CN" altLang="en-US" sz="1600" dirty="0">
                <a:solidFill>
                  <a:schemeClr val="tx1">
                    <a:lumMod val="65000"/>
                    <a:lumOff val="35000"/>
                  </a:schemeClr>
                </a:solidFill>
                <a:latin typeface="+mn-ea"/>
              </a:rPr>
              <a:t>王劲加入百度前，曾任美国运通公司高级副总裁，组建了对公司全球业务管理与资本相关模型进行监督总控的独立职能部门。</a:t>
            </a:r>
            <a:endParaRPr lang="zh-CN" altLang="en-US" sz="1600" dirty="0">
              <a:solidFill>
                <a:schemeClr val="tx1">
                  <a:lumMod val="65000"/>
                  <a:lumOff val="35000"/>
                </a:schemeClr>
              </a:solidFill>
              <a:latin typeface="+mn-ea"/>
            </a:endParaRPr>
          </a:p>
        </p:txBody>
      </p:sp>
      <p:sp>
        <p:nvSpPr>
          <p:cNvPr id="21" name="矩形 4"/>
          <p:cNvSpPr/>
          <p:nvPr/>
        </p:nvSpPr>
        <p:spPr>
          <a:xfrm>
            <a:off x="7493918" y="4046305"/>
            <a:ext cx="3154680" cy="803910"/>
          </a:xfrm>
          <a:prstGeom prst="rect">
            <a:avLst/>
          </a:prstGeom>
        </p:spPr>
        <p:txBody>
          <a:bodyPr wrap="none">
            <a:spAutoFit/>
          </a:bodyPr>
          <a:lstStyle/>
          <a:p>
            <a:pPr algn="l" defTabSz="1218565">
              <a:lnSpc>
                <a:spcPct val="130000"/>
              </a:lnSpc>
              <a:defRPr/>
            </a:pPr>
            <a:r>
              <a:rPr lang="en-US" altLang="zh-CN" b="1" kern="0" dirty="0"/>
              <a:t>百度金融风控负责人王劲离职</a:t>
            </a:r>
            <a:endParaRPr lang="en-US" altLang="zh-CN" b="1" kern="0" dirty="0"/>
          </a:p>
          <a:p>
            <a:pPr algn="l" defTabSz="1218565">
              <a:lnSpc>
                <a:spcPct val="130000"/>
              </a:lnSpc>
              <a:defRPr/>
            </a:pPr>
            <a:r>
              <a:rPr lang="en-US" altLang="zh-CN" b="1" kern="0" dirty="0"/>
              <a:t>加盟刚满一年</a:t>
            </a:r>
            <a:endParaRPr lang="en-US" altLang="zh-CN" b="1" kern="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05300" y="2630269"/>
            <a:ext cx="3581400" cy="828675"/>
          </a:xfrm>
        </p:spPr>
        <p:txBody>
          <a:bodyPr/>
          <a:lstStyle/>
          <a:p>
            <a:r>
              <a:rPr lang="en-US" dirty="0"/>
              <a:t>Part </a:t>
            </a:r>
            <a:r>
              <a:rPr lang="en-US" altLang="zh-CN" dirty="0"/>
              <a:t>Two</a:t>
            </a:r>
            <a:endParaRPr lang="en-US" dirty="0"/>
          </a:p>
        </p:txBody>
      </p:sp>
      <p:sp>
        <p:nvSpPr>
          <p:cNvPr id="3" name="Text Placeholder 2"/>
          <p:cNvSpPr>
            <a:spLocks noGrp="1"/>
          </p:cNvSpPr>
          <p:nvPr>
            <p:ph type="body" sz="quarter" idx="11"/>
          </p:nvPr>
        </p:nvSpPr>
        <p:spPr>
          <a:xfrm>
            <a:off x="4305300" y="3328745"/>
            <a:ext cx="3581400" cy="861695"/>
          </a:xfrm>
        </p:spPr>
        <p:txBody>
          <a:bodyPr/>
          <a:lstStyle/>
          <a:p>
            <a:r>
              <a:rPr lang="zh-CN" altLang="en-US" dirty="0"/>
              <a:t>产品分享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模板页面">
  <a:themeElements>
    <a:clrScheme name="123">
      <a:dk1>
        <a:srgbClr val="000000"/>
      </a:dk1>
      <a:lt1>
        <a:srgbClr val="FFFFFF"/>
      </a:lt1>
      <a:dk2>
        <a:srgbClr val="000000"/>
      </a:dk2>
      <a:lt2>
        <a:srgbClr val="FFFFFF"/>
      </a:lt2>
      <a:accent1>
        <a:srgbClr val="282828"/>
      </a:accent1>
      <a:accent2>
        <a:srgbClr val="5E5E5E"/>
      </a:accent2>
      <a:accent3>
        <a:srgbClr val="AABFC0"/>
      </a:accent3>
      <a:accent4>
        <a:srgbClr val="A9A9A9"/>
      </a:accent4>
      <a:accent5>
        <a:srgbClr val="4472C4"/>
      </a:accent5>
      <a:accent6>
        <a:srgbClr val="70AD47"/>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1863</Words>
  <Application>WPS 演示</Application>
  <PresentationFormat>Widescreen</PresentationFormat>
  <Paragraphs>161</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14</vt:i4>
      </vt:variant>
    </vt:vector>
  </HeadingPairs>
  <TitlesOfParts>
    <vt:vector size="27" baseType="lpstr">
      <vt:lpstr>Arial</vt:lpstr>
      <vt:lpstr>宋体</vt:lpstr>
      <vt:lpstr>Wingdings</vt:lpstr>
      <vt:lpstr>微软雅黑</vt:lpstr>
      <vt:lpstr>Segoe UI Light</vt:lpstr>
      <vt:lpstr>Century Gothic</vt:lpstr>
      <vt:lpstr>Segoe UI Light</vt:lpstr>
      <vt:lpstr>叶根友毛笔行书2.0版</vt:lpstr>
      <vt:lpstr>Century Gothic</vt:lpstr>
      <vt:lpstr>Segoe Print</vt:lpstr>
      <vt:lpstr>Calibri</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Administrator</cp:lastModifiedBy>
  <cp:revision>57</cp:revision>
  <dcterms:created xsi:type="dcterms:W3CDTF">2015-08-18T02:51:00Z</dcterms:created>
  <dcterms:modified xsi:type="dcterms:W3CDTF">2017-04-22T09:09:33Z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